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260" r:id="rId4"/>
    <p:sldId id="281" r:id="rId5"/>
    <p:sldId id="282" r:id="rId6"/>
    <p:sldId id="283" r:id="rId7"/>
    <p:sldId id="284" r:id="rId8"/>
    <p:sldId id="285"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7" r:id="rId24"/>
    <p:sldId id="275" r:id="rId25"/>
    <p:sldId id="277" r:id="rId26"/>
    <p:sldId id="278" r:id="rId27"/>
    <p:sldId id="286"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32490-822C-4F4D-AFDB-44811B211A16}" type="datetimeFigureOut">
              <a:rPr lang="en-US" smtClean="0"/>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F80BA-FE4B-4354-A06C-BD0BA3178347}" type="slidenum">
              <a:rPr lang="en-US" smtClean="0"/>
              <a:t>‹#›</a:t>
            </a:fld>
            <a:endParaRPr lang="en-US"/>
          </a:p>
        </p:txBody>
      </p:sp>
    </p:spTree>
    <p:extLst>
      <p:ext uri="{BB962C8B-B14F-4D97-AF65-F5344CB8AC3E}">
        <p14:creationId xmlns:p14="http://schemas.microsoft.com/office/powerpoint/2010/main" val="180748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68E0D-9738-431E-A7BF-613B402A0242}" type="slidenum">
              <a:rPr lang="en-US"/>
              <a:pPr/>
              <a:t>1</a:t>
            </a:fld>
            <a:endParaRPr lang="en-US"/>
          </a:p>
        </p:txBody>
      </p:sp>
      <p:sp>
        <p:nvSpPr>
          <p:cNvPr id="18434" name="Rectangle 1026"/>
          <p:cNvSpPr>
            <a:spLocks noGrp="1" noRot="1" noChangeAspect="1" noChangeArrowheads="1" noTextEdit="1"/>
          </p:cNvSpPr>
          <p:nvPr>
            <p:ph type="sldImg"/>
          </p:nvPr>
        </p:nvSpPr>
        <p:spPr>
          <a:ln/>
        </p:spPr>
      </p:sp>
      <p:sp>
        <p:nvSpPr>
          <p:cNvPr id="1843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83E986D-8C40-4AA7-B8EA-2B484C54B0D7}" type="slidenum">
              <a:rPr lang="en-US"/>
              <a:pPr/>
              <a:t>4</a:t>
            </a:fld>
            <a:endParaRPr lang="en-US"/>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BE2CE74-C3E6-4F09-8342-9A3FF914ECAA}" type="slidenum">
              <a:rPr lang="en-US"/>
              <a:pPr/>
              <a:t>5</a:t>
            </a:fld>
            <a:endParaRPr lang="en-US"/>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D83B39C-A7AD-4BDC-9BB9-3C51FEFEC73B}" type="slidenum">
              <a:rPr lang="en-US"/>
              <a:pPr/>
              <a:t>6</a:t>
            </a:fld>
            <a:endParaRPr lang="en-US"/>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BD4C3-36DB-4E30-B1D4-F1B1BCCD0BA9}" type="slidenum">
              <a:rPr lang="en-US"/>
              <a:pPr/>
              <a:t>15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69693-07D9-4F69-9B5C-F5EDB4541554}" type="slidenum">
              <a:rPr lang="en-US"/>
              <a:pPr/>
              <a:t>16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B88F7-D3B2-4894-A922-D83D01E0EF97}" type="slidenum">
              <a:rPr lang="en-US"/>
              <a:pPr/>
              <a:t>17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06F88-F23F-4238-A8DA-4A8D95B3F82D}" type="slidenum">
              <a:rPr lang="en-US"/>
              <a:pPr/>
              <a:t>18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AEBFCF-8340-4BDE-B024-9B5F829D4D82}"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39826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EBFCF-8340-4BDE-B024-9B5F829D4D82}"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47977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EBFCF-8340-4BDE-B024-9B5F829D4D82}"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165328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12813"/>
            <a:ext cx="8683625" cy="4587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4963"/>
            <a:ext cx="4037013"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976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EBFCF-8340-4BDE-B024-9B5F829D4D82}"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138021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EBFCF-8340-4BDE-B024-9B5F829D4D82}"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193152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AEBFCF-8340-4BDE-B024-9B5F829D4D82}"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224606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AEBFCF-8340-4BDE-B024-9B5F829D4D82}" type="datetimeFigureOut">
              <a:rPr lang="en-US" smtClean="0"/>
              <a:t>4/12/2013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164950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AEBFCF-8340-4BDE-B024-9B5F829D4D82}" type="datetimeFigureOut">
              <a:rPr lang="en-US" smtClean="0"/>
              <a:t>4/12/2013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330689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EBFCF-8340-4BDE-B024-9B5F829D4D82}" type="datetimeFigureOut">
              <a:rPr lang="en-US" smtClean="0"/>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229178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EBFCF-8340-4BDE-B024-9B5F829D4D82}"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6289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EBFCF-8340-4BDE-B024-9B5F829D4D82}"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E9AF-1F35-4D67-958C-BF69DAD50AB2}" type="slidenum">
              <a:rPr lang="en-US" smtClean="0"/>
              <a:t>‹#›</a:t>
            </a:fld>
            <a:endParaRPr lang="en-US"/>
          </a:p>
        </p:txBody>
      </p:sp>
    </p:spTree>
    <p:extLst>
      <p:ext uri="{BB962C8B-B14F-4D97-AF65-F5344CB8AC3E}">
        <p14:creationId xmlns:p14="http://schemas.microsoft.com/office/powerpoint/2010/main" val="385409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EBFCF-8340-4BDE-B024-9B5F829D4D82}" type="datetimeFigureOut">
              <a:rPr lang="en-US" smtClean="0"/>
              <a:t>4/12/2013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4E9AF-1F35-4D67-958C-BF69DAD50AB2}" type="slidenum">
              <a:rPr lang="en-US" smtClean="0"/>
              <a:t>‹#›</a:t>
            </a:fld>
            <a:endParaRPr lang="en-US"/>
          </a:p>
        </p:txBody>
      </p:sp>
    </p:spTree>
    <p:extLst>
      <p:ext uri="{BB962C8B-B14F-4D97-AF65-F5344CB8AC3E}">
        <p14:creationId xmlns:p14="http://schemas.microsoft.com/office/powerpoint/2010/main" val="242084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ite101.com/article/wild-edibles-and-life-cycle-a1248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lasszone.com/cz/books/bio_12_fl/resources/htmls/interactive_review/bio_intrev.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lasszone.com/cz/books/bio_12_fl/resources/htmls/interactive_review/bio_intrev.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echalive.mtu.edu/meec/module01/Transpiration.ht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MxwI63rQub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lasszone.com/cz/books/bio_12_fl/resources/htmls/interactive_review/bio_intrev.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22300" y="1003300"/>
            <a:ext cx="852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a:solidFill>
                  <a:srgbClr val="186496"/>
                </a:solidFill>
              </a:rPr>
              <a:t>KEY CONCEPT</a:t>
            </a:r>
            <a:r>
              <a:rPr lang="en-US" b="1">
                <a:solidFill>
                  <a:srgbClr val="000000"/>
                </a:solidFill>
              </a:rPr>
              <a:t> </a:t>
            </a:r>
            <a:br>
              <a:rPr lang="en-US" b="1">
                <a:solidFill>
                  <a:srgbClr val="000000"/>
                </a:solidFill>
              </a:rPr>
            </a:br>
            <a:r>
              <a:rPr lang="en-US" b="1">
                <a:solidFill>
                  <a:srgbClr val="000000"/>
                </a:solidFill>
              </a:rPr>
              <a:t>Plants have specialized cells and tissue systems.</a:t>
            </a:r>
          </a:p>
        </p:txBody>
      </p:sp>
      <p:pic>
        <p:nvPicPr>
          <p:cNvPr id="12294" name="Picture 6" descr="bhspe-0721co-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28825"/>
            <a:ext cx="68580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073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normAutofit fontScale="90000"/>
          </a:bodyPr>
          <a:lstStyle/>
          <a:p>
            <a:r>
              <a:rPr lang="en-US" dirty="0" smtClean="0"/>
              <a:t>Plant Types: Seed Plants:  Can reproduce without free-standing water.  Pollen is carried by wind or animals.</a:t>
            </a:r>
            <a:endParaRPr lang="en-US" dirty="0"/>
          </a:p>
        </p:txBody>
      </p:sp>
      <p:sp>
        <p:nvSpPr>
          <p:cNvPr id="3" name="Content Placeholder 2"/>
          <p:cNvSpPr>
            <a:spLocks noGrp="1"/>
          </p:cNvSpPr>
          <p:nvPr>
            <p:ph idx="1"/>
          </p:nvPr>
        </p:nvSpPr>
        <p:spPr>
          <a:xfrm>
            <a:off x="533400" y="2205831"/>
            <a:ext cx="8305800" cy="4655713"/>
          </a:xfrm>
        </p:spPr>
        <p:txBody>
          <a:bodyPr>
            <a:normAutofit fontScale="85000" lnSpcReduction="10000"/>
          </a:bodyPr>
          <a:lstStyle/>
          <a:p>
            <a:r>
              <a:rPr lang="en-US" dirty="0" smtClean="0"/>
              <a:t>The largest phylum in the plant kingdom are flowering plants.  Angiosperms: seed plants that reproduce with flowers and fruits. </a:t>
            </a:r>
          </a:p>
          <a:p>
            <a:pPr lvl="1"/>
            <a:r>
              <a:rPr lang="en-US" dirty="0" smtClean="0"/>
              <a:t>Flowers attract animals to transport pollen to other plants</a:t>
            </a:r>
          </a:p>
          <a:p>
            <a:pPr lvl="1"/>
            <a:r>
              <a:rPr lang="en-US" dirty="0" smtClean="0"/>
              <a:t>Fruits are eaten and the seeds then pass through the digestive tract </a:t>
            </a:r>
          </a:p>
          <a:p>
            <a:pPr lvl="1"/>
            <a:r>
              <a:rPr lang="en-US" dirty="0" smtClean="0"/>
              <a:t>Wind-borne pollination or clinging burrs also may occur.</a:t>
            </a:r>
          </a:p>
          <a:p>
            <a:r>
              <a:rPr lang="en-US" dirty="0" smtClean="0"/>
              <a:t>Gymnosperms: conifers.  Seeds are not enclosed in a fruit.  Modified leaves form cones and needle shaped leaves.  They are adapted to dry environments. Rely on wind-borne pollination.  </a:t>
            </a:r>
            <a:endParaRPr lang="en-US" dirty="0"/>
          </a:p>
        </p:txBody>
      </p:sp>
    </p:spTree>
    <p:extLst>
      <p:ext uri="{BB962C8B-B14F-4D97-AF65-F5344CB8AC3E}">
        <p14:creationId xmlns:p14="http://schemas.microsoft.com/office/powerpoint/2010/main" val="1289801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Angiosperms:  Monocot </a:t>
            </a:r>
            <a:r>
              <a:rPr lang="en-US" dirty="0" err="1" smtClean="0"/>
              <a:t>vs</a:t>
            </a:r>
            <a:r>
              <a:rPr lang="en-US" dirty="0" smtClean="0"/>
              <a:t> Dicot</a:t>
            </a:r>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327173" cy="523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55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Lifespans of Flowering  plants</a:t>
            </a:r>
            <a:endParaRPr lang="en-US" dirty="0"/>
          </a:p>
        </p:txBody>
      </p:sp>
      <p:sp>
        <p:nvSpPr>
          <p:cNvPr id="3" name="Content Placeholder 2"/>
          <p:cNvSpPr>
            <a:spLocks noGrp="1"/>
          </p:cNvSpPr>
          <p:nvPr>
            <p:ph idx="1"/>
          </p:nvPr>
        </p:nvSpPr>
        <p:spPr>
          <a:xfrm>
            <a:off x="533400" y="1447800"/>
            <a:ext cx="8305800" cy="5041380"/>
          </a:xfrm>
        </p:spPr>
        <p:txBody>
          <a:bodyPr>
            <a:normAutofit fontScale="85000" lnSpcReduction="20000"/>
          </a:bodyPr>
          <a:lstStyle/>
          <a:p>
            <a:r>
              <a:rPr lang="en-US" b="1" dirty="0"/>
              <a:t>Annuals</a:t>
            </a:r>
            <a:r>
              <a:rPr lang="en-US" dirty="0"/>
              <a:t> live for only one year. </a:t>
            </a:r>
            <a:r>
              <a:rPr lang="en-US" dirty="0" smtClean="0"/>
              <a:t>It will germinate, flower produce seeds and then die..</a:t>
            </a:r>
            <a:endParaRPr lang="en-US" dirty="0"/>
          </a:p>
          <a:p>
            <a:r>
              <a:rPr lang="en-US" b="1" dirty="0">
                <a:hlinkClick r:id="rId2"/>
              </a:rPr>
              <a:t>Biennials</a:t>
            </a:r>
            <a:r>
              <a:rPr lang="en-US" dirty="0"/>
              <a:t> have a two-year lifespan. The plant puts out leaves (but no flowers) in its first growing season. In the fall, the leaves either die back or, in some cases, persist throughout the winter. The plant’s energy is stored in the roots until spring, when leaves begin to grow again. In spring or summer, the plant puts up a stalk and produces flowers and then seeds. </a:t>
            </a:r>
            <a:r>
              <a:rPr lang="en-US" dirty="0" smtClean="0"/>
              <a:t>After seed are ready, it dies.  </a:t>
            </a:r>
          </a:p>
          <a:p>
            <a:r>
              <a:rPr lang="en-US" b="1" dirty="0" smtClean="0"/>
              <a:t>Perennials</a:t>
            </a:r>
            <a:r>
              <a:rPr lang="en-US" dirty="0"/>
              <a:t> </a:t>
            </a:r>
            <a:r>
              <a:rPr lang="en-US" dirty="0" smtClean="0"/>
              <a:t>plant </a:t>
            </a:r>
            <a:r>
              <a:rPr lang="en-US" dirty="0"/>
              <a:t>continues to live for several years. It flowers and sets seed each spring or summer, beginning with its second year, and goes dormant each winter, storing energy in its roots. </a:t>
            </a:r>
          </a:p>
        </p:txBody>
      </p:sp>
    </p:spTree>
    <p:extLst>
      <p:ext uri="{BB962C8B-B14F-4D97-AF65-F5344CB8AC3E}">
        <p14:creationId xmlns:p14="http://schemas.microsoft.com/office/powerpoint/2010/main" val="1415630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 in Human Culture</a:t>
            </a:r>
            <a:endParaRPr lang="en-US" dirty="0"/>
          </a:p>
        </p:txBody>
      </p:sp>
      <p:sp>
        <p:nvSpPr>
          <p:cNvPr id="3" name="Content Placeholder 2"/>
          <p:cNvSpPr>
            <a:spLocks noGrp="1"/>
          </p:cNvSpPr>
          <p:nvPr>
            <p:ph idx="1"/>
          </p:nvPr>
        </p:nvSpPr>
        <p:spPr>
          <a:xfrm>
            <a:off x="533400" y="1447800"/>
            <a:ext cx="8305800" cy="4967514"/>
          </a:xfrm>
        </p:spPr>
        <p:txBody>
          <a:bodyPr>
            <a:normAutofit fontScale="85000" lnSpcReduction="10000"/>
          </a:bodyPr>
          <a:lstStyle/>
          <a:p>
            <a:r>
              <a:rPr lang="en-US" dirty="0" smtClean="0"/>
              <a:t>Farming: 10,000 years ago, we began cultivating plants and altered wild species through artificial selection.</a:t>
            </a:r>
          </a:p>
          <a:p>
            <a:r>
              <a:rPr lang="en-US" dirty="0" smtClean="0"/>
              <a:t>Botany: the study of plants</a:t>
            </a:r>
          </a:p>
          <a:p>
            <a:r>
              <a:rPr lang="en-US" dirty="0" smtClean="0"/>
              <a:t>Ethno botany: the study of how people in different cultures use plants</a:t>
            </a:r>
          </a:p>
          <a:p>
            <a:r>
              <a:rPr lang="en-US" dirty="0" smtClean="0"/>
              <a:t>Pharmacology: the study of drugs and their effects on the body.  Many drugs used today are derived from plants</a:t>
            </a:r>
          </a:p>
          <a:p>
            <a:r>
              <a:rPr lang="en-US" dirty="0" smtClean="0"/>
              <a:t>Alkaloids: plant chemicals containing Nitrogen, some of which have anticancer properties. </a:t>
            </a:r>
          </a:p>
          <a:p>
            <a:r>
              <a:rPr lang="en-US" dirty="0" smtClean="0"/>
              <a:t>Synthetic drugs: based on structures of natural plant compounds </a:t>
            </a:r>
          </a:p>
          <a:p>
            <a:endParaRPr lang="en-US" dirty="0"/>
          </a:p>
        </p:txBody>
      </p:sp>
    </p:spTree>
    <p:extLst>
      <p:ext uri="{BB962C8B-B14F-4D97-AF65-F5344CB8AC3E}">
        <p14:creationId xmlns:p14="http://schemas.microsoft.com/office/powerpoint/2010/main" val="3704541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normAutofit fontScale="90000"/>
          </a:bodyPr>
          <a:lstStyle/>
          <a:p>
            <a:r>
              <a:rPr lang="en-US" dirty="0" smtClean="0"/>
              <a:t>To review origins of plant life, classifications and plants in the human culture.</a:t>
            </a:r>
            <a:endParaRPr lang="en-US" dirty="0"/>
          </a:p>
        </p:txBody>
      </p:sp>
      <p:sp>
        <p:nvSpPr>
          <p:cNvPr id="3" name="Content Placeholder 2"/>
          <p:cNvSpPr>
            <a:spLocks noGrp="1"/>
          </p:cNvSpPr>
          <p:nvPr>
            <p:ph idx="1"/>
          </p:nvPr>
        </p:nvSpPr>
        <p:spPr>
          <a:xfrm>
            <a:off x="533400" y="2438400"/>
            <a:ext cx="8305800" cy="904863"/>
          </a:xfrm>
        </p:spPr>
        <p:txBody>
          <a:bodyPr>
            <a:normAutofit fontScale="85000" lnSpcReduction="20000"/>
          </a:bodyPr>
          <a:lstStyle/>
          <a:p>
            <a:r>
              <a:rPr lang="en-US" dirty="0" smtClean="0"/>
              <a:t>Go to </a:t>
            </a:r>
            <a:r>
              <a:rPr lang="en-US" dirty="0" err="1" smtClean="0">
                <a:hlinkClick r:id="rId2"/>
              </a:rPr>
              <a:t>classzone</a:t>
            </a:r>
            <a:endParaRPr lang="en-US" dirty="0" smtClean="0"/>
          </a:p>
          <a:p>
            <a:r>
              <a:rPr lang="en-US" dirty="0" smtClean="0"/>
              <a:t>Chapter 20:   Sections 1, 2, 3 and 4</a:t>
            </a:r>
            <a:endParaRPr lang="en-US" dirty="0"/>
          </a:p>
        </p:txBody>
      </p:sp>
    </p:spTree>
    <p:extLst>
      <p:ext uri="{BB962C8B-B14F-4D97-AF65-F5344CB8AC3E}">
        <p14:creationId xmlns:p14="http://schemas.microsoft.com/office/powerpoint/2010/main" val="3308423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800100"/>
            <a:ext cx="8915400" cy="457200"/>
          </a:xfrm>
        </p:spPr>
        <p:txBody>
          <a:bodyPr>
            <a:normAutofit fontScale="90000"/>
          </a:bodyPr>
          <a:lstStyle/>
          <a:p>
            <a:r>
              <a:rPr lang="en-US" dirty="0">
                <a:solidFill>
                  <a:srgbClr val="186496"/>
                </a:solidFill>
              </a:rPr>
              <a:t>Plant organs are made of </a:t>
            </a:r>
            <a:r>
              <a:rPr lang="en-US" dirty="0" smtClean="0">
                <a:solidFill>
                  <a:srgbClr val="186496"/>
                </a:solidFill>
              </a:rPr>
              <a:t>four </a:t>
            </a:r>
            <a:r>
              <a:rPr lang="en-US" dirty="0">
                <a:solidFill>
                  <a:srgbClr val="186496"/>
                </a:solidFill>
              </a:rPr>
              <a:t>tissue systems.</a:t>
            </a:r>
            <a:r>
              <a:rPr lang="en-US" dirty="0"/>
              <a:t> </a:t>
            </a:r>
          </a:p>
        </p:txBody>
      </p:sp>
      <p:sp>
        <p:nvSpPr>
          <p:cNvPr id="66563" name="Rectangle 3"/>
          <p:cNvSpPr>
            <a:spLocks noGrp="1" noChangeArrowheads="1"/>
          </p:cNvSpPr>
          <p:nvPr>
            <p:ph type="body" idx="1"/>
          </p:nvPr>
        </p:nvSpPr>
        <p:spPr bwMode="auto">
          <a:xfrm>
            <a:off x="0" y="1219200"/>
            <a:ext cx="5791200" cy="449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a:lnSpc>
                <a:spcPct val="90000"/>
              </a:lnSpc>
            </a:pPr>
            <a:r>
              <a:rPr lang="en-US" sz="2000" dirty="0" err="1" smtClean="0">
                <a:solidFill>
                  <a:srgbClr val="7030A0"/>
                </a:solidFill>
              </a:rPr>
              <a:t>Meristematic</a:t>
            </a:r>
            <a:r>
              <a:rPr lang="en-US" sz="2000" dirty="0" smtClean="0">
                <a:solidFill>
                  <a:srgbClr val="7030A0"/>
                </a:solidFill>
              </a:rPr>
              <a:t> tissue</a:t>
            </a:r>
          </a:p>
          <a:p>
            <a:pPr lvl="1">
              <a:lnSpc>
                <a:spcPct val="90000"/>
              </a:lnSpc>
            </a:pPr>
            <a:r>
              <a:rPr lang="en-US" sz="2000" dirty="0" smtClean="0"/>
              <a:t>Undifferentiated tissue where growth occurs</a:t>
            </a:r>
          </a:p>
          <a:p>
            <a:pPr lvl="1">
              <a:lnSpc>
                <a:spcPct val="90000"/>
              </a:lnSpc>
            </a:pPr>
            <a:r>
              <a:rPr lang="en-US" sz="2000" dirty="0" smtClean="0"/>
              <a:t>Eventually differentiates into dermal, ground or vascular tissue.</a:t>
            </a:r>
          </a:p>
          <a:p>
            <a:pPr>
              <a:lnSpc>
                <a:spcPct val="90000"/>
              </a:lnSpc>
            </a:pPr>
            <a:r>
              <a:rPr lang="en-US" sz="2000" dirty="0" smtClean="0">
                <a:solidFill>
                  <a:srgbClr val="7030A0"/>
                </a:solidFill>
              </a:rPr>
              <a:t>Dermal </a:t>
            </a:r>
            <a:r>
              <a:rPr lang="en-US" sz="2000" dirty="0">
                <a:solidFill>
                  <a:srgbClr val="7030A0"/>
                </a:solidFill>
              </a:rPr>
              <a:t>tissue </a:t>
            </a:r>
            <a:r>
              <a:rPr lang="en-US" sz="2000" dirty="0"/>
              <a:t>covers the outside of a plant. </a:t>
            </a:r>
          </a:p>
          <a:p>
            <a:pPr lvl="1">
              <a:lnSpc>
                <a:spcPct val="90000"/>
              </a:lnSpc>
            </a:pPr>
            <a:r>
              <a:rPr lang="en-US" sz="2000" dirty="0"/>
              <a:t>protects the plant </a:t>
            </a:r>
          </a:p>
          <a:p>
            <a:pPr lvl="2">
              <a:lnSpc>
                <a:spcPct val="90000"/>
              </a:lnSpc>
            </a:pPr>
            <a:r>
              <a:rPr lang="en-US" sz="1800" dirty="0"/>
              <a:t>secretes cuticle of leaves </a:t>
            </a:r>
          </a:p>
          <a:p>
            <a:pPr lvl="2">
              <a:lnSpc>
                <a:spcPct val="90000"/>
              </a:lnSpc>
            </a:pPr>
            <a:r>
              <a:rPr lang="en-US" sz="1800" dirty="0"/>
              <a:t>forms outer bark of trees </a:t>
            </a:r>
            <a:endParaRPr lang="en-US" sz="1800" dirty="0" smtClean="0"/>
          </a:p>
          <a:p>
            <a:pPr>
              <a:lnSpc>
                <a:spcPct val="90000"/>
              </a:lnSpc>
            </a:pPr>
            <a:r>
              <a:rPr lang="en-US" sz="2000" dirty="0" smtClean="0">
                <a:solidFill>
                  <a:srgbClr val="7030A0"/>
                </a:solidFill>
              </a:rPr>
              <a:t>Vascular tissue</a:t>
            </a:r>
          </a:p>
          <a:p>
            <a:pPr lvl="1">
              <a:lnSpc>
                <a:spcPct val="90000"/>
              </a:lnSpc>
            </a:pPr>
            <a:r>
              <a:rPr lang="en-US" sz="2000" dirty="0" smtClean="0"/>
              <a:t>Hollow tubes for transport</a:t>
            </a:r>
          </a:p>
          <a:p>
            <a:pPr lvl="2">
              <a:lnSpc>
                <a:spcPct val="90000"/>
              </a:lnSpc>
            </a:pPr>
            <a:r>
              <a:rPr lang="en-US" sz="1800" dirty="0" smtClean="0"/>
              <a:t>xylem transports water and minerals </a:t>
            </a:r>
          </a:p>
          <a:p>
            <a:pPr lvl="2">
              <a:lnSpc>
                <a:spcPct val="90000"/>
              </a:lnSpc>
            </a:pPr>
            <a:r>
              <a:rPr lang="en-US" sz="1800" dirty="0" smtClean="0"/>
              <a:t>phloem transports photosynthetic products</a:t>
            </a:r>
          </a:p>
          <a:p>
            <a:pPr>
              <a:lnSpc>
                <a:spcPct val="90000"/>
              </a:lnSpc>
            </a:pPr>
            <a:r>
              <a:rPr lang="en-US" sz="2000" dirty="0" smtClean="0">
                <a:solidFill>
                  <a:srgbClr val="7030A0"/>
                </a:solidFill>
              </a:rPr>
              <a:t>Ground </a:t>
            </a:r>
            <a:r>
              <a:rPr lang="en-US" sz="2000" dirty="0">
                <a:solidFill>
                  <a:srgbClr val="7030A0"/>
                </a:solidFill>
              </a:rPr>
              <a:t>tissue </a:t>
            </a:r>
            <a:r>
              <a:rPr lang="en-US" sz="2000" dirty="0"/>
              <a:t>is found inside a plant</a:t>
            </a:r>
          </a:p>
          <a:p>
            <a:pPr lvl="1">
              <a:lnSpc>
                <a:spcPct val="90000"/>
              </a:lnSpc>
            </a:pPr>
            <a:r>
              <a:rPr lang="en-US" sz="2000" dirty="0"/>
              <a:t>provides support and storage</a:t>
            </a:r>
          </a:p>
          <a:p>
            <a:pPr lvl="2">
              <a:lnSpc>
                <a:spcPct val="90000"/>
              </a:lnSpc>
            </a:pPr>
            <a:r>
              <a:rPr lang="en-US" sz="1800" dirty="0"/>
              <a:t>usually parenchyma cells</a:t>
            </a:r>
          </a:p>
          <a:p>
            <a:pPr lvl="2">
              <a:lnSpc>
                <a:spcPct val="90000"/>
              </a:lnSpc>
            </a:pPr>
            <a:endParaRPr lang="en-US" sz="1800" dirty="0"/>
          </a:p>
          <a:p>
            <a:pPr lvl="1">
              <a:lnSpc>
                <a:spcPct val="90000"/>
              </a:lnSpc>
            </a:pPr>
            <a:endParaRPr lang="en-US" sz="2000" dirty="0"/>
          </a:p>
          <a:p>
            <a:pPr>
              <a:lnSpc>
                <a:spcPct val="90000"/>
              </a:lnSpc>
            </a:pPr>
            <a:endParaRPr lang="en-US" sz="2000" dirty="0"/>
          </a:p>
          <a:p>
            <a:pPr lvl="1">
              <a:lnSpc>
                <a:spcPct val="90000"/>
              </a:lnSpc>
            </a:pPr>
            <a:endParaRPr lang="en-US" sz="2000" dirty="0"/>
          </a:p>
        </p:txBody>
      </p:sp>
      <p:grpSp>
        <p:nvGrpSpPr>
          <p:cNvPr id="66564" name="Group 4"/>
          <p:cNvGrpSpPr>
            <a:grpSpLocks/>
          </p:cNvGrpSpPr>
          <p:nvPr/>
        </p:nvGrpSpPr>
        <p:grpSpPr bwMode="auto">
          <a:xfrm>
            <a:off x="6019800" y="1828800"/>
            <a:ext cx="3657600" cy="4648200"/>
            <a:chOff x="3120" y="912"/>
            <a:chExt cx="3168" cy="3360"/>
          </a:xfrm>
        </p:grpSpPr>
        <p:grpSp>
          <p:nvGrpSpPr>
            <p:cNvPr id="66565" name="Group 5"/>
            <p:cNvGrpSpPr>
              <a:grpSpLocks/>
            </p:cNvGrpSpPr>
            <p:nvPr/>
          </p:nvGrpSpPr>
          <p:grpSpPr bwMode="auto">
            <a:xfrm>
              <a:off x="3120" y="912"/>
              <a:ext cx="3168" cy="3099"/>
              <a:chOff x="3216" y="960"/>
              <a:chExt cx="3168" cy="3099"/>
            </a:xfrm>
          </p:grpSpPr>
          <p:pic>
            <p:nvPicPr>
              <p:cNvPr id="66566" name="Picture 6" descr="bhspe-072101-0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 y="960"/>
                <a:ext cx="2283" cy="2880"/>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descr="bhspe-072101-005-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5" y="1972"/>
                <a:ext cx="883" cy="1100"/>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descr="bhspe-072101-005-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4" y="3062"/>
                <a:ext cx="804" cy="826"/>
              </a:xfrm>
              <a:prstGeom prst="rect">
                <a:avLst/>
              </a:prstGeom>
              <a:noFill/>
              <a:extLst>
                <a:ext uri="{909E8E84-426E-40DD-AFC4-6F175D3DCCD1}">
                  <a14:hiddenFill xmlns:a14="http://schemas.microsoft.com/office/drawing/2010/main">
                    <a:solidFill>
                      <a:srgbClr val="FFFFFF"/>
                    </a:solidFill>
                  </a14:hiddenFill>
                </a:ext>
              </a:extLst>
            </p:spPr>
          </p:pic>
          <p:pic>
            <p:nvPicPr>
              <p:cNvPr id="66569" name="Picture 9" descr="bhspe-072101-005-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6" y="960"/>
                <a:ext cx="835" cy="824"/>
              </a:xfrm>
              <a:prstGeom prst="rect">
                <a:avLst/>
              </a:prstGeom>
              <a:noFill/>
              <a:extLst>
                <a:ext uri="{909E8E84-426E-40DD-AFC4-6F175D3DCCD1}">
                  <a14:hiddenFill xmlns:a14="http://schemas.microsoft.com/office/drawing/2010/main">
                    <a:solidFill>
                      <a:srgbClr val="FFFFFF"/>
                    </a:solidFill>
                  </a14:hiddenFill>
                </a:ext>
              </a:extLst>
            </p:spPr>
          </p:pic>
          <p:sp>
            <p:nvSpPr>
              <p:cNvPr id="66570" name="Line 10"/>
              <p:cNvSpPr>
                <a:spLocks noChangeShapeType="1"/>
              </p:cNvSpPr>
              <p:nvPr/>
            </p:nvSpPr>
            <p:spPr bwMode="auto">
              <a:xfrm>
                <a:off x="3840" y="1440"/>
                <a:ext cx="1008"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1" name="Line 11"/>
              <p:cNvSpPr>
                <a:spLocks noChangeShapeType="1"/>
              </p:cNvSpPr>
              <p:nvPr/>
            </p:nvSpPr>
            <p:spPr bwMode="auto">
              <a:xfrm flipV="1">
                <a:off x="4128" y="2352"/>
                <a:ext cx="105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Line 12"/>
              <p:cNvSpPr>
                <a:spLocks noChangeShapeType="1"/>
              </p:cNvSpPr>
              <p:nvPr/>
            </p:nvSpPr>
            <p:spPr bwMode="auto">
              <a:xfrm flipV="1">
                <a:off x="4080" y="2976"/>
                <a:ext cx="912"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AutoShape 13"/>
              <p:cNvSpPr>
                <a:spLocks noChangeArrowheads="1"/>
              </p:cNvSpPr>
              <p:nvPr/>
            </p:nvSpPr>
            <p:spPr bwMode="auto">
              <a:xfrm>
                <a:off x="3360" y="1776"/>
                <a:ext cx="576" cy="144"/>
              </a:xfrm>
              <a:prstGeom prst="roundRect">
                <a:avLst>
                  <a:gd name="adj" fmla="val 16667"/>
                </a:avLst>
              </a:prstGeom>
              <a:solidFill>
                <a:srgbClr val="1864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Text Box 14"/>
              <p:cNvSpPr txBox="1">
                <a:spLocks noChangeArrowheads="1"/>
              </p:cNvSpPr>
              <p:nvPr/>
            </p:nvSpPr>
            <p:spPr bwMode="auto">
              <a:xfrm>
                <a:off x="3457" y="1737"/>
                <a:ext cx="52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solidFill>
                      <a:schemeClr val="bg1"/>
                    </a:solidFill>
                  </a:rPr>
                  <a:t>stem</a:t>
                </a:r>
              </a:p>
            </p:txBody>
          </p:sp>
          <p:sp>
            <p:nvSpPr>
              <p:cNvPr id="66575" name="AutoShape 15"/>
              <p:cNvSpPr>
                <a:spLocks noChangeArrowheads="1"/>
              </p:cNvSpPr>
              <p:nvPr/>
            </p:nvSpPr>
            <p:spPr bwMode="auto">
              <a:xfrm>
                <a:off x="3360" y="2928"/>
                <a:ext cx="576" cy="144"/>
              </a:xfrm>
              <a:prstGeom prst="roundRect">
                <a:avLst>
                  <a:gd name="adj" fmla="val 16667"/>
                </a:avLst>
              </a:prstGeom>
              <a:solidFill>
                <a:srgbClr val="1864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Text Box 16"/>
              <p:cNvSpPr txBox="1">
                <a:spLocks noChangeArrowheads="1"/>
              </p:cNvSpPr>
              <p:nvPr/>
            </p:nvSpPr>
            <p:spPr bwMode="auto">
              <a:xfrm>
                <a:off x="3503" y="2890"/>
                <a:ext cx="52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solidFill>
                      <a:schemeClr val="bg1"/>
                    </a:solidFill>
                  </a:rPr>
                  <a:t>leaf</a:t>
                </a:r>
              </a:p>
            </p:txBody>
          </p:sp>
          <p:sp>
            <p:nvSpPr>
              <p:cNvPr id="66577" name="AutoShape 17"/>
              <p:cNvSpPr>
                <a:spLocks noChangeArrowheads="1"/>
              </p:cNvSpPr>
              <p:nvPr/>
            </p:nvSpPr>
            <p:spPr bwMode="auto">
              <a:xfrm>
                <a:off x="3360" y="3888"/>
                <a:ext cx="576" cy="144"/>
              </a:xfrm>
              <a:prstGeom prst="roundRect">
                <a:avLst>
                  <a:gd name="adj" fmla="val 16667"/>
                </a:avLst>
              </a:prstGeom>
              <a:solidFill>
                <a:srgbClr val="1864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8" name="Text Box 18"/>
              <p:cNvSpPr txBox="1">
                <a:spLocks noChangeArrowheads="1"/>
              </p:cNvSpPr>
              <p:nvPr/>
            </p:nvSpPr>
            <p:spPr bwMode="auto">
              <a:xfrm>
                <a:off x="3503" y="3849"/>
                <a:ext cx="52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solidFill>
                      <a:schemeClr val="bg1"/>
                    </a:solidFill>
                  </a:rPr>
                  <a:t>root</a:t>
                </a:r>
              </a:p>
            </p:txBody>
          </p:sp>
        </p:grpSp>
        <p:pic>
          <p:nvPicPr>
            <p:cNvPr id="66579"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2" y="3736"/>
              <a:ext cx="768" cy="5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672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wipe(left)">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wipe(left)">
                                      <p:cBhvr>
                                        <p:cTn id="12" dur="500"/>
                                        <p:tgtEl>
                                          <p:spTgt spid="665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Effect transition="in" filter="wipe(left)">
                                      <p:cBhvr>
                                        <p:cTn id="17" dur="500"/>
                                        <p:tgtEl>
                                          <p:spTgt spid="665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2" end="2"/>
                                            </p:txEl>
                                          </p:spTgt>
                                        </p:tgtEl>
                                        <p:attrNameLst>
                                          <p:attrName>style.visibility</p:attrName>
                                        </p:attrNameLst>
                                      </p:cBhvr>
                                      <p:to>
                                        <p:strVal val="visible"/>
                                      </p:to>
                                    </p:set>
                                    <p:animEffect transition="in" filter="wipe(left)">
                                      <p:cBhvr>
                                        <p:cTn id="22" dur="500"/>
                                        <p:tgtEl>
                                          <p:spTgt spid="665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563">
                                            <p:txEl>
                                              <p:pRg st="3" end="3"/>
                                            </p:txEl>
                                          </p:spTgt>
                                        </p:tgtEl>
                                        <p:attrNameLst>
                                          <p:attrName>style.visibility</p:attrName>
                                        </p:attrNameLst>
                                      </p:cBhvr>
                                      <p:to>
                                        <p:strVal val="visible"/>
                                      </p:to>
                                    </p:set>
                                    <p:animEffect transition="in" filter="wipe(left)">
                                      <p:cBhvr>
                                        <p:cTn id="27" dur="500"/>
                                        <p:tgtEl>
                                          <p:spTgt spid="665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563">
                                            <p:txEl>
                                              <p:pRg st="4" end="4"/>
                                            </p:txEl>
                                          </p:spTgt>
                                        </p:tgtEl>
                                        <p:attrNameLst>
                                          <p:attrName>style.visibility</p:attrName>
                                        </p:attrNameLst>
                                      </p:cBhvr>
                                      <p:to>
                                        <p:strVal val="visible"/>
                                      </p:to>
                                    </p:set>
                                    <p:animEffect transition="in" filter="wipe(left)">
                                      <p:cBhvr>
                                        <p:cTn id="32" dur="500"/>
                                        <p:tgtEl>
                                          <p:spTgt spid="66563">
                                            <p:txEl>
                                              <p:pRg st="4" end="4"/>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6563">
                                            <p:txEl>
                                              <p:pRg st="5" end="5"/>
                                            </p:txEl>
                                          </p:spTgt>
                                        </p:tgtEl>
                                        <p:attrNameLst>
                                          <p:attrName>style.visibility</p:attrName>
                                        </p:attrNameLst>
                                      </p:cBhvr>
                                      <p:to>
                                        <p:strVal val="visible"/>
                                      </p:to>
                                    </p:set>
                                    <p:animEffect transition="in" filter="wipe(left)">
                                      <p:cBhvr>
                                        <p:cTn id="35" dur="500"/>
                                        <p:tgtEl>
                                          <p:spTgt spid="66563">
                                            <p:txEl>
                                              <p:pRg st="5" end="5"/>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6563">
                                            <p:txEl>
                                              <p:pRg st="6" end="6"/>
                                            </p:txEl>
                                          </p:spTgt>
                                        </p:tgtEl>
                                        <p:attrNameLst>
                                          <p:attrName>style.visibility</p:attrName>
                                        </p:attrNameLst>
                                      </p:cBhvr>
                                      <p:to>
                                        <p:strVal val="visible"/>
                                      </p:to>
                                    </p:set>
                                    <p:animEffect transition="in" filter="wipe(left)">
                                      <p:cBhvr>
                                        <p:cTn id="38" dur="500"/>
                                        <p:tgtEl>
                                          <p:spTgt spid="6656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6563">
                                            <p:txEl>
                                              <p:pRg st="7" end="7"/>
                                            </p:txEl>
                                          </p:spTgt>
                                        </p:tgtEl>
                                        <p:attrNameLst>
                                          <p:attrName>style.visibility</p:attrName>
                                        </p:attrNameLst>
                                      </p:cBhvr>
                                      <p:to>
                                        <p:strVal val="visible"/>
                                      </p:to>
                                    </p:set>
                                    <p:animEffect transition="in" filter="wipe(left)">
                                      <p:cBhvr>
                                        <p:cTn id="43" dur="500"/>
                                        <p:tgtEl>
                                          <p:spTgt spid="6656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6563">
                                            <p:txEl>
                                              <p:pRg st="8" end="8"/>
                                            </p:txEl>
                                          </p:spTgt>
                                        </p:tgtEl>
                                        <p:attrNameLst>
                                          <p:attrName>style.visibility</p:attrName>
                                        </p:attrNameLst>
                                      </p:cBhvr>
                                      <p:to>
                                        <p:strVal val="visible"/>
                                      </p:to>
                                    </p:set>
                                    <p:animEffect transition="in" filter="wipe(left)">
                                      <p:cBhvr>
                                        <p:cTn id="48" dur="500"/>
                                        <p:tgtEl>
                                          <p:spTgt spid="66563">
                                            <p:txEl>
                                              <p:pRg st="8" end="8"/>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6563">
                                            <p:txEl>
                                              <p:pRg st="9" end="9"/>
                                            </p:txEl>
                                          </p:spTgt>
                                        </p:tgtEl>
                                        <p:attrNameLst>
                                          <p:attrName>style.visibility</p:attrName>
                                        </p:attrNameLst>
                                      </p:cBhvr>
                                      <p:to>
                                        <p:strVal val="visible"/>
                                      </p:to>
                                    </p:set>
                                    <p:animEffect transition="in" filter="wipe(left)">
                                      <p:cBhvr>
                                        <p:cTn id="51" dur="500"/>
                                        <p:tgtEl>
                                          <p:spTgt spid="66563">
                                            <p:txEl>
                                              <p:pRg st="9" end="9"/>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6563">
                                            <p:txEl>
                                              <p:pRg st="10" end="10"/>
                                            </p:txEl>
                                          </p:spTgt>
                                        </p:tgtEl>
                                        <p:attrNameLst>
                                          <p:attrName>style.visibility</p:attrName>
                                        </p:attrNameLst>
                                      </p:cBhvr>
                                      <p:to>
                                        <p:strVal val="visible"/>
                                      </p:to>
                                    </p:set>
                                    <p:animEffect transition="in" filter="wipe(left)">
                                      <p:cBhvr>
                                        <p:cTn id="54" dur="500"/>
                                        <p:tgtEl>
                                          <p:spTgt spid="66563">
                                            <p:txEl>
                                              <p:pRg st="10" end="1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6563">
                                            <p:txEl>
                                              <p:pRg st="11" end="11"/>
                                            </p:txEl>
                                          </p:spTgt>
                                        </p:tgtEl>
                                        <p:attrNameLst>
                                          <p:attrName>style.visibility</p:attrName>
                                        </p:attrNameLst>
                                      </p:cBhvr>
                                      <p:to>
                                        <p:strVal val="visible"/>
                                      </p:to>
                                    </p:set>
                                    <p:animEffect transition="in" filter="wipe(left)">
                                      <p:cBhvr>
                                        <p:cTn id="59" dur="500"/>
                                        <p:tgtEl>
                                          <p:spTgt spid="66563">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6563">
                                            <p:txEl>
                                              <p:pRg st="12" end="12"/>
                                            </p:txEl>
                                          </p:spTgt>
                                        </p:tgtEl>
                                        <p:attrNameLst>
                                          <p:attrName>style.visibility</p:attrName>
                                        </p:attrNameLst>
                                      </p:cBhvr>
                                      <p:to>
                                        <p:strVal val="visible"/>
                                      </p:to>
                                    </p:set>
                                    <p:animEffect transition="in" filter="wipe(left)">
                                      <p:cBhvr>
                                        <p:cTn id="64" dur="500"/>
                                        <p:tgtEl>
                                          <p:spTgt spid="66563">
                                            <p:txEl>
                                              <p:pRg st="12" end="12"/>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6563">
                                            <p:txEl>
                                              <p:pRg st="13" end="13"/>
                                            </p:txEl>
                                          </p:spTgt>
                                        </p:tgtEl>
                                        <p:attrNameLst>
                                          <p:attrName>style.visibility</p:attrName>
                                        </p:attrNameLst>
                                      </p:cBhvr>
                                      <p:to>
                                        <p:strVal val="visible"/>
                                      </p:to>
                                    </p:set>
                                    <p:animEffect transition="in" filter="wipe(left)">
                                      <p:cBhvr>
                                        <p:cTn id="67" dur="500"/>
                                        <p:tgtEl>
                                          <p:spTgt spid="66563">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66564"/>
                                        </p:tgtEl>
                                        <p:attrNameLst>
                                          <p:attrName>style.visibility</p:attrName>
                                        </p:attrNameLst>
                                      </p:cBhvr>
                                      <p:to>
                                        <p:strVal val="visible"/>
                                      </p:to>
                                    </p:set>
                                    <p:animEffect transition="in" filter="wipe(up)">
                                      <p:cBhvr>
                                        <p:cTn id="72"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613202"/>
            <a:ext cx="8915400" cy="830997"/>
          </a:xfrm>
        </p:spPr>
        <p:txBody>
          <a:bodyPr>
            <a:normAutofit fontScale="90000"/>
          </a:bodyPr>
          <a:lstStyle/>
          <a:p>
            <a:r>
              <a:rPr lang="en-US" dirty="0" smtClean="0"/>
              <a:t>Ground Tissue is the most common type of plant tissue and differs according to their cell walls.  </a:t>
            </a:r>
            <a:endParaRPr lang="en-US" dirty="0"/>
          </a:p>
        </p:txBody>
      </p:sp>
      <p:sp>
        <p:nvSpPr>
          <p:cNvPr id="19459" name="Rectangle 3"/>
          <p:cNvSpPr>
            <a:spLocks noGrp="1" noChangeArrowheads="1"/>
          </p:cNvSpPr>
          <p:nvPr>
            <p:ph type="body" idx="1"/>
          </p:nvPr>
        </p:nvSpPr>
        <p:spPr bwMode="auto">
          <a:xfrm>
            <a:off x="25400" y="1371600"/>
            <a:ext cx="6146800" cy="32893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endParaRPr lang="en-US" dirty="0"/>
          </a:p>
          <a:p>
            <a:pPr marL="0" indent="0">
              <a:buNone/>
            </a:pPr>
            <a:r>
              <a:rPr lang="en-US" dirty="0" smtClean="0"/>
              <a:t>Parenchyma </a:t>
            </a:r>
          </a:p>
          <a:p>
            <a:pPr marL="0" indent="0">
              <a:buNone/>
            </a:pPr>
            <a:endParaRPr lang="en-US" dirty="0" smtClean="0"/>
          </a:p>
          <a:p>
            <a:pPr lvl="1"/>
            <a:r>
              <a:rPr lang="en-US" dirty="0" smtClean="0"/>
              <a:t>Function: storage, photosynthesis, secretion </a:t>
            </a:r>
          </a:p>
          <a:p>
            <a:pPr lvl="1"/>
            <a:r>
              <a:rPr lang="en-US" dirty="0" smtClean="0"/>
              <a:t>Most common </a:t>
            </a:r>
          </a:p>
          <a:p>
            <a:pPr lvl="1"/>
            <a:r>
              <a:rPr lang="en-US" dirty="0" smtClean="0"/>
              <a:t>thin flexible walls</a:t>
            </a:r>
          </a:p>
          <a:p>
            <a:pPr lvl="1"/>
            <a:endParaRPr lang="en-US" dirty="0" smtClean="0"/>
          </a:p>
          <a:p>
            <a:pPr marL="457200" lvl="1" indent="0">
              <a:buNone/>
            </a:pPr>
            <a:endParaRPr lang="en-US" dirty="0"/>
          </a:p>
        </p:txBody>
      </p:sp>
      <p:pic>
        <p:nvPicPr>
          <p:cNvPr id="19460" name="Picture 4" descr="bhspe-072101-00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8" y="1752600"/>
            <a:ext cx="295888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227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wipe(left)">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left)">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wipe(left)">
                                      <p:cBhvr>
                                        <p:cTn id="27" dur="500"/>
                                        <p:tgtEl>
                                          <p:spTgt spid="194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9460"/>
                                        </p:tgtEl>
                                        <p:attrNameLst>
                                          <p:attrName>style.visibility</p:attrName>
                                        </p:attrNameLst>
                                      </p:cBhvr>
                                      <p:to>
                                        <p:strVal val="visible"/>
                                      </p:to>
                                    </p:set>
                                    <p:animEffect transition="in" filter="wipe(up)">
                                      <p:cBhvr>
                                        <p:cTn id="3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bwMode="auto">
          <a:xfrm>
            <a:off x="685800" y="1905000"/>
            <a:ext cx="8458200" cy="1371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lvl="1"/>
            <a:r>
              <a:rPr lang="en-US"/>
              <a:t>they are strong and flexible.</a:t>
            </a:r>
          </a:p>
          <a:p>
            <a:pPr lvl="1"/>
            <a:r>
              <a:rPr lang="en-US"/>
              <a:t>celery strings are strands of collenchyma.</a:t>
            </a:r>
          </a:p>
          <a:p>
            <a:pPr lvl="1"/>
            <a:r>
              <a:rPr lang="en-US"/>
              <a:t>they have unevenly thick cell walls. </a:t>
            </a:r>
          </a:p>
        </p:txBody>
      </p:sp>
      <p:pic>
        <p:nvPicPr>
          <p:cNvPr id="64516" name="Picture 4" descr="bhspe-072101-00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41700"/>
            <a:ext cx="5029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Rectangle 7"/>
          <p:cNvSpPr>
            <a:spLocks noChangeArrowheads="1"/>
          </p:cNvSpPr>
          <p:nvPr/>
        </p:nvSpPr>
        <p:spPr bwMode="auto">
          <a:xfrm>
            <a:off x="622300" y="1016000"/>
            <a:ext cx="8496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dirty="0">
                <a:solidFill>
                  <a:srgbClr val="000000"/>
                </a:solidFill>
                <a:cs typeface="Times New Roman" pitchFamily="16" charset="0"/>
              </a:rPr>
              <a:t>Collenchyma (</a:t>
            </a:r>
            <a:r>
              <a:rPr lang="en-US" dirty="0" err="1">
                <a:solidFill>
                  <a:srgbClr val="000000"/>
                </a:solidFill>
                <a:cs typeface="Times New Roman" pitchFamily="16" charset="0"/>
              </a:rPr>
              <a:t>kuh</a:t>
            </a:r>
            <a:r>
              <a:rPr lang="en-US" dirty="0">
                <a:solidFill>
                  <a:srgbClr val="000000"/>
                </a:solidFill>
                <a:cs typeface="Times New Roman" pitchFamily="16" charset="0"/>
              </a:rPr>
              <a:t>-LEHNG-</a:t>
            </a:r>
            <a:r>
              <a:rPr lang="en-US" dirty="0" err="1">
                <a:solidFill>
                  <a:srgbClr val="000000"/>
                </a:solidFill>
                <a:cs typeface="Times New Roman" pitchFamily="16" charset="0"/>
              </a:rPr>
              <a:t>kuh</a:t>
            </a:r>
            <a:r>
              <a:rPr lang="en-US" dirty="0">
                <a:solidFill>
                  <a:srgbClr val="000000"/>
                </a:solidFill>
                <a:cs typeface="Times New Roman" pitchFamily="16" charset="0"/>
              </a:rPr>
              <a:t>-</a:t>
            </a:r>
            <a:r>
              <a:rPr lang="en-US" dirty="0" err="1">
                <a:solidFill>
                  <a:srgbClr val="000000"/>
                </a:solidFill>
                <a:cs typeface="Times New Roman" pitchFamily="16" charset="0"/>
              </a:rPr>
              <a:t>muh</a:t>
            </a:r>
            <a:r>
              <a:rPr lang="en-US" dirty="0">
                <a:solidFill>
                  <a:srgbClr val="000000"/>
                </a:solidFill>
                <a:cs typeface="Times New Roman" pitchFamily="16" charset="0"/>
              </a:rPr>
              <a:t>) cells provide support to a growing plant. </a:t>
            </a:r>
          </a:p>
        </p:txBody>
      </p:sp>
    </p:spTree>
    <p:extLst>
      <p:ext uri="{BB962C8B-B14F-4D97-AF65-F5344CB8AC3E}">
        <p14:creationId xmlns:p14="http://schemas.microsoft.com/office/powerpoint/2010/main" val="1373522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wipe(left)">
                                      <p:cBhvr>
                                        <p:cTn id="7" dur="500"/>
                                        <p:tgtEl>
                                          <p:spTgt spid="64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wipe(left)">
                                      <p:cBhvr>
                                        <p:cTn id="22" dur="500"/>
                                        <p:tgtEl>
                                          <p:spTgt spid="645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4516"/>
                                        </p:tgtEl>
                                        <p:attrNameLst>
                                          <p:attrName>style.visibility</p:attrName>
                                        </p:attrNameLst>
                                      </p:cBhvr>
                                      <p:to>
                                        <p:strVal val="visible"/>
                                      </p:to>
                                    </p:set>
                                    <p:animEffect transition="in" filter="wipe(up)">
                                      <p:cBhvr>
                                        <p:cTn id="2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P spid="645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bwMode="auto">
          <a:xfrm>
            <a:off x="635000" y="1828800"/>
            <a:ext cx="8509000" cy="1447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lvl="1"/>
            <a:r>
              <a:rPr lang="en-US"/>
              <a:t>second cell wall hardened by lignin (LIHG-nihn)</a:t>
            </a:r>
          </a:p>
          <a:p>
            <a:pPr lvl="1"/>
            <a:r>
              <a:rPr lang="en-US"/>
              <a:t>die when they reach maturity </a:t>
            </a:r>
          </a:p>
          <a:p>
            <a:pPr lvl="1"/>
            <a:r>
              <a:rPr lang="en-US"/>
              <a:t>used by humans to make linen and rope   </a:t>
            </a:r>
          </a:p>
        </p:txBody>
      </p:sp>
      <p:pic>
        <p:nvPicPr>
          <p:cNvPr id="65540" name="Picture 4" descr="bhspe-072101-00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54388"/>
            <a:ext cx="5181600"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Rectangle 7"/>
          <p:cNvSpPr>
            <a:spLocks noChangeArrowheads="1"/>
          </p:cNvSpPr>
          <p:nvPr/>
        </p:nvSpPr>
        <p:spPr bwMode="auto">
          <a:xfrm>
            <a:off x="622300" y="1003300"/>
            <a:ext cx="8521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a:solidFill>
                  <a:srgbClr val="000000"/>
                </a:solidFill>
                <a:cs typeface="Times New Roman" pitchFamily="16" charset="0"/>
              </a:rPr>
              <a:t>Sclerenchyma (skluh-REHNG-kuh-muh)cells are the strongest plant cell type.</a:t>
            </a:r>
            <a:endParaRPr lang="en-US">
              <a:cs typeface="Times New Roman" pitchFamily="16" charset="0"/>
            </a:endParaRPr>
          </a:p>
        </p:txBody>
      </p:sp>
    </p:spTree>
    <p:extLst>
      <p:ext uri="{BB962C8B-B14F-4D97-AF65-F5344CB8AC3E}">
        <p14:creationId xmlns:p14="http://schemas.microsoft.com/office/powerpoint/2010/main" val="1306291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wipe(left)">
                                      <p:cBhvr>
                                        <p:cTn id="7" dur="500"/>
                                        <p:tgtEl>
                                          <p:spTgt spid="655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500"/>
                                        <p:tgtEl>
                                          <p:spTgt spid="65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500"/>
                                        <p:tgtEl>
                                          <p:spTgt spid="655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5540"/>
                                        </p:tgtEl>
                                        <p:attrNameLst>
                                          <p:attrName>style.visibility</p:attrName>
                                        </p:attrNameLst>
                                      </p:cBhvr>
                                      <p:to>
                                        <p:strVal val="visible"/>
                                      </p:to>
                                    </p:set>
                                    <p:animEffect transition="in" filter="wipe(up)">
                                      <p:cBhvr>
                                        <p:cTn id="2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P spid="6554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normAutofit fontScale="90000"/>
          </a:bodyPr>
          <a:lstStyle/>
          <a:p>
            <a:r>
              <a:rPr lang="en-US" dirty="0" smtClean="0"/>
              <a:t>To review origins of plant life, classifications and plants in the human culture.</a:t>
            </a:r>
            <a:endParaRPr lang="en-US" dirty="0"/>
          </a:p>
        </p:txBody>
      </p:sp>
      <p:sp>
        <p:nvSpPr>
          <p:cNvPr id="3" name="Content Placeholder 2"/>
          <p:cNvSpPr>
            <a:spLocks noGrp="1"/>
          </p:cNvSpPr>
          <p:nvPr>
            <p:ph idx="1"/>
          </p:nvPr>
        </p:nvSpPr>
        <p:spPr>
          <a:xfrm>
            <a:off x="533400" y="1447800"/>
            <a:ext cx="8305800" cy="904863"/>
          </a:xfrm>
        </p:spPr>
        <p:txBody>
          <a:bodyPr>
            <a:normAutofit fontScale="85000" lnSpcReduction="20000"/>
          </a:bodyPr>
          <a:lstStyle/>
          <a:p>
            <a:r>
              <a:rPr lang="en-US" dirty="0" smtClean="0"/>
              <a:t>Go to </a:t>
            </a:r>
            <a:r>
              <a:rPr lang="en-US" dirty="0" err="1" smtClean="0">
                <a:hlinkClick r:id="rId2"/>
              </a:rPr>
              <a:t>classzone</a:t>
            </a:r>
            <a:endParaRPr lang="en-US" dirty="0" smtClean="0"/>
          </a:p>
          <a:p>
            <a:r>
              <a:rPr lang="en-US" dirty="0" smtClean="0"/>
              <a:t>Chapter 21:   Sections 1</a:t>
            </a:r>
            <a:endParaRPr lang="en-US" dirty="0"/>
          </a:p>
        </p:txBody>
      </p:sp>
    </p:spTree>
    <p:extLst>
      <p:ext uri="{BB962C8B-B14F-4D97-AF65-F5344CB8AC3E}">
        <p14:creationId xmlns:p14="http://schemas.microsoft.com/office/powerpoint/2010/main" val="233633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830997"/>
          </a:xfrm>
        </p:spPr>
        <p:txBody>
          <a:bodyPr>
            <a:normAutofit fontScale="90000"/>
          </a:bodyPr>
          <a:lstStyle/>
          <a:p>
            <a:r>
              <a:rPr lang="en-US" dirty="0" smtClean="0"/>
              <a:t>Plant life began in the water and became adapted to land.</a:t>
            </a:r>
            <a:endParaRPr lang="en-US" dirty="0"/>
          </a:p>
        </p:txBody>
      </p:sp>
      <p:sp>
        <p:nvSpPr>
          <p:cNvPr id="3" name="Content Placeholder 2"/>
          <p:cNvSpPr>
            <a:spLocks noGrp="1"/>
          </p:cNvSpPr>
          <p:nvPr>
            <p:ph idx="1"/>
          </p:nvPr>
        </p:nvSpPr>
        <p:spPr>
          <a:xfrm>
            <a:off x="457200" y="1219200"/>
            <a:ext cx="8305800" cy="2086725"/>
          </a:xfrm>
        </p:spPr>
        <p:txBody>
          <a:bodyPr>
            <a:normAutofit fontScale="92500" lnSpcReduction="20000"/>
          </a:bodyPr>
          <a:lstStyle/>
          <a:p>
            <a:r>
              <a:rPr lang="en-US" dirty="0" smtClean="0"/>
              <a:t>Plants are multicellular eukaryotes that produce food through photosynthesis.  </a:t>
            </a:r>
          </a:p>
          <a:p>
            <a:r>
              <a:rPr lang="en-US" dirty="0" smtClean="0"/>
              <a:t>Ancient species of green algae is the common ancestor of all plants</a:t>
            </a:r>
          </a:p>
          <a:p>
            <a:pPr lvl="1"/>
            <a:r>
              <a:rPr lang="en-US" dirty="0" smtClean="0"/>
              <a:t>Ancient </a:t>
            </a:r>
            <a:r>
              <a:rPr lang="en-US" dirty="0" err="1" smtClean="0"/>
              <a:t>Protists</a:t>
            </a:r>
            <a:r>
              <a:rPr lang="en-US" dirty="0" smtClean="0"/>
              <a:t> engulfed cyanobacteria </a:t>
            </a:r>
          </a:p>
          <a:p>
            <a:endParaRPr lang="en-US" dirty="0"/>
          </a:p>
        </p:txBody>
      </p:sp>
      <p:pic>
        <p:nvPicPr>
          <p:cNvPr id="1026" name="Picture 2" descr="http://www.mbari.org/staff/conn/botany/phytoplankton/images/synechocys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 y="4438649"/>
            <a:ext cx="3562350" cy="2419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507468"/>
            <a:ext cx="1526828" cy="369332"/>
          </a:xfrm>
          <a:prstGeom prst="rect">
            <a:avLst/>
          </a:prstGeom>
          <a:noFill/>
        </p:spPr>
        <p:txBody>
          <a:bodyPr wrap="none" rtlCol="0">
            <a:spAutoFit/>
          </a:bodyPr>
          <a:lstStyle/>
          <a:p>
            <a:r>
              <a:rPr lang="en-US" dirty="0" smtClean="0"/>
              <a:t>Cyanobacteria</a:t>
            </a:r>
            <a:endParaRPr lang="en-US" dirty="0"/>
          </a:p>
        </p:txBody>
      </p:sp>
      <p:pic>
        <p:nvPicPr>
          <p:cNvPr id="1028" name="Picture 4" descr="http://petcaregt.com/blog/wp-content/uploads/2010/07/blue-green-alg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3809999"/>
            <a:ext cx="35718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357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normAutofit fontScale="90000"/>
          </a:bodyPr>
          <a:lstStyle/>
          <a:p>
            <a:r>
              <a:rPr lang="en-US" dirty="0" smtClean="0"/>
              <a:t>The Vascular system allows for the transport of water, minerals and sugars.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Movement of water and minerals through the Xylem</a:t>
            </a:r>
          </a:p>
          <a:p>
            <a:r>
              <a:rPr lang="en-US" dirty="0" smtClean="0"/>
              <a:t>Movement of Sugar through the Phloem</a:t>
            </a:r>
            <a:endParaRPr lang="en-US" dirty="0"/>
          </a:p>
        </p:txBody>
      </p:sp>
    </p:spTree>
    <p:extLst>
      <p:ext uri="{BB962C8B-B14F-4D97-AF65-F5344CB8AC3E}">
        <p14:creationId xmlns:p14="http://schemas.microsoft.com/office/powerpoint/2010/main" val="1017109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 y="533400"/>
            <a:ext cx="9081976" cy="1447800"/>
          </a:xfrm>
        </p:spPr>
        <p:txBody>
          <a:bodyPr>
            <a:normAutofit fontScale="90000"/>
          </a:bodyPr>
          <a:lstStyle/>
          <a:p>
            <a:r>
              <a:rPr lang="en-US" dirty="0"/>
              <a:t>The Vascular system allows for the transport of water, minerals and sugars.</a:t>
            </a:r>
            <a:br>
              <a:rPr lang="en-US" dirty="0"/>
            </a:br>
            <a:r>
              <a:rPr lang="en-US" dirty="0"/>
              <a:t>Vascular </a:t>
            </a:r>
            <a:r>
              <a:rPr lang="en-US" dirty="0" smtClean="0"/>
              <a:t>Bundles contain xylem and phloem</a:t>
            </a:r>
            <a:endParaRPr lang="en-US" dirty="0"/>
          </a:p>
        </p:txBody>
      </p:sp>
      <p:sp>
        <p:nvSpPr>
          <p:cNvPr id="83971" name="Rectangle 3"/>
          <p:cNvSpPr>
            <a:spLocks noGrp="1" noChangeArrowheads="1"/>
          </p:cNvSpPr>
          <p:nvPr>
            <p:ph type="body" idx="1"/>
          </p:nvPr>
        </p:nvSpPr>
        <p:spPr bwMode="auto">
          <a:xfrm>
            <a:off x="0" y="2316088"/>
            <a:ext cx="32766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r>
              <a:rPr lang="en-US" dirty="0"/>
              <a:t>Xylem</a:t>
            </a:r>
          </a:p>
          <a:p>
            <a:pPr lvl="1"/>
            <a:r>
              <a:rPr lang="en-US" dirty="0"/>
              <a:t>Larger &amp; thicker</a:t>
            </a:r>
          </a:p>
          <a:p>
            <a:pPr lvl="1"/>
            <a:r>
              <a:rPr lang="en-US" dirty="0"/>
              <a:t>Carries water</a:t>
            </a:r>
          </a:p>
          <a:p>
            <a:r>
              <a:rPr lang="en-US" dirty="0"/>
              <a:t>Phloem</a:t>
            </a:r>
          </a:p>
          <a:p>
            <a:pPr lvl="1"/>
            <a:r>
              <a:rPr lang="en-US" dirty="0"/>
              <a:t>Smaller and thinner</a:t>
            </a:r>
          </a:p>
          <a:p>
            <a:pPr lvl="1"/>
            <a:r>
              <a:rPr lang="en-US" dirty="0"/>
              <a:t>Carries sucrose and other substances the leaf has made</a:t>
            </a:r>
          </a:p>
          <a:p>
            <a:pPr lvl="1"/>
            <a:endParaRPr lang="en-US" dirty="0"/>
          </a:p>
        </p:txBody>
      </p:sp>
      <p:pic>
        <p:nvPicPr>
          <p:cNvPr id="83975" name="Picture 7" descr="leaf_cross_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777" y="2362200"/>
            <a:ext cx="5791200" cy="4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11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normAutofit fontScale="90000"/>
          </a:bodyPr>
          <a:lstStyle/>
          <a:p>
            <a:r>
              <a:rPr lang="en-US" dirty="0" smtClean="0"/>
              <a:t>Plants don’t use energy to move water through the xylem.  </a:t>
            </a:r>
            <a:endParaRPr lang="en-US" dirty="0"/>
          </a:p>
        </p:txBody>
      </p:sp>
      <p:sp>
        <p:nvSpPr>
          <p:cNvPr id="3" name="Content Placeholder 2"/>
          <p:cNvSpPr>
            <a:spLocks noGrp="1"/>
          </p:cNvSpPr>
          <p:nvPr>
            <p:ph idx="1"/>
          </p:nvPr>
        </p:nvSpPr>
        <p:spPr>
          <a:xfrm>
            <a:off x="533400" y="1981200"/>
            <a:ext cx="8305800" cy="4253472"/>
          </a:xfrm>
        </p:spPr>
        <p:txBody>
          <a:bodyPr>
            <a:normAutofit fontScale="92500" lnSpcReduction="20000"/>
          </a:bodyPr>
          <a:lstStyle/>
          <a:p>
            <a:r>
              <a:rPr lang="en-US" dirty="0" smtClean="0"/>
              <a:t>Cohesion-tension theory: </a:t>
            </a:r>
          </a:p>
          <a:p>
            <a:pPr lvl="1"/>
            <a:r>
              <a:rPr lang="en-US" dirty="0" smtClean="0"/>
              <a:t>The physical properties of water allow for capillary action</a:t>
            </a:r>
          </a:p>
          <a:p>
            <a:pPr lvl="2"/>
            <a:r>
              <a:rPr lang="en-US" dirty="0" smtClean="0"/>
              <a:t>Hydrogen bonding: cohesion between water molecules and adhesion between the water molecules and the xylem walls</a:t>
            </a:r>
          </a:p>
          <a:p>
            <a:pPr lvl="2"/>
            <a:r>
              <a:rPr lang="en-US" dirty="0" smtClean="0"/>
              <a:t>Cohesion and adhesion create tension keeps the water column together inside the plant</a:t>
            </a:r>
          </a:p>
          <a:p>
            <a:r>
              <a:rPr lang="en-US" dirty="0" smtClean="0"/>
              <a:t>Transpiration: is the main force moving water </a:t>
            </a:r>
          </a:p>
          <a:p>
            <a:pPr lvl="1"/>
            <a:r>
              <a:rPr lang="en-US" dirty="0" smtClean="0"/>
              <a:t>As water vapor evaporates from the leaves, the water pressure in the xylem is lowered creating a vacuum that pulls the water upward.  </a:t>
            </a:r>
            <a:endParaRPr lang="en-US" dirty="0"/>
          </a:p>
        </p:txBody>
      </p:sp>
    </p:spTree>
    <p:extLst>
      <p:ext uri="{BB962C8B-B14F-4D97-AF65-F5344CB8AC3E}">
        <p14:creationId xmlns:p14="http://schemas.microsoft.com/office/powerpoint/2010/main" val="2821753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762000"/>
            <a:ext cx="551838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088"/>
            <a:ext cx="3048000" cy="1143000"/>
          </a:xfrm>
        </p:spPr>
        <p:txBody>
          <a:bodyPr>
            <a:normAutofit fontScale="90000"/>
          </a:bodyPr>
          <a:lstStyle/>
          <a:p>
            <a:r>
              <a:rPr lang="en-US" dirty="0" smtClean="0">
                <a:hlinkClick r:id="rId3"/>
              </a:rPr>
              <a:t>Transpiration</a:t>
            </a:r>
            <a:endParaRPr lang="en-US" dirty="0"/>
          </a:p>
        </p:txBody>
      </p:sp>
    </p:spTree>
    <p:extLst>
      <p:ext uri="{BB962C8B-B14F-4D97-AF65-F5344CB8AC3E}">
        <p14:creationId xmlns:p14="http://schemas.microsoft.com/office/powerpoint/2010/main" val="183779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Xylem Vessel also helps to support plants</a:t>
            </a:r>
            <a:endParaRPr lang="en-US" dirty="0"/>
          </a:p>
        </p:txBody>
      </p:sp>
      <p:sp>
        <p:nvSpPr>
          <p:cNvPr id="3" name="Content Placeholder 2"/>
          <p:cNvSpPr>
            <a:spLocks noGrp="1"/>
          </p:cNvSpPr>
          <p:nvPr>
            <p:ph idx="1"/>
          </p:nvPr>
        </p:nvSpPr>
        <p:spPr>
          <a:xfrm>
            <a:off x="533400" y="1447800"/>
            <a:ext cx="8305800" cy="3490186"/>
          </a:xfrm>
        </p:spPr>
        <p:txBody>
          <a:bodyPr>
            <a:normAutofit lnSpcReduction="10000"/>
          </a:bodyPr>
          <a:lstStyle/>
          <a:p>
            <a:r>
              <a:rPr lang="en-US" dirty="0" smtClean="0"/>
              <a:t>Made of many hollow dead cells, joined end to end</a:t>
            </a:r>
          </a:p>
          <a:p>
            <a:pPr lvl="1"/>
            <a:r>
              <a:rPr lang="en-US" dirty="0" smtClean="0"/>
              <a:t>Thick cell walls containing lignin</a:t>
            </a:r>
          </a:p>
          <a:p>
            <a:pPr lvl="1"/>
            <a:r>
              <a:rPr lang="en-US" dirty="0" smtClean="0"/>
              <a:t>End walls have dissolved</a:t>
            </a:r>
          </a:p>
          <a:p>
            <a:pPr lvl="1"/>
            <a:r>
              <a:rPr lang="en-US" dirty="0" smtClean="0"/>
              <a:t>Contains no cytoplasm of nuclei</a:t>
            </a:r>
          </a:p>
          <a:p>
            <a:pPr lvl="1"/>
            <a:r>
              <a:rPr lang="en-US" dirty="0" smtClean="0"/>
              <a:t>Run from the roots of the plant through the stem and into every leaf.  </a:t>
            </a:r>
          </a:p>
          <a:p>
            <a:pPr lvl="1"/>
            <a:endParaRPr lang="en-US" dirty="0" smtClean="0"/>
          </a:p>
          <a:p>
            <a:endParaRPr lang="en-US" dirty="0"/>
          </a:p>
        </p:txBody>
      </p:sp>
    </p:spTree>
    <p:extLst>
      <p:ext uri="{BB962C8B-B14F-4D97-AF65-F5344CB8AC3E}">
        <p14:creationId xmlns:p14="http://schemas.microsoft.com/office/powerpoint/2010/main" val="2065240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Stoma</a:t>
            </a:r>
          </a:p>
        </p:txBody>
      </p:sp>
      <p:pic>
        <p:nvPicPr>
          <p:cNvPr id="82948" name="Picture 4" descr="guard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805" y="1371600"/>
            <a:ext cx="403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p:cNvSpPr>
            <a:spLocks noGrp="1" noChangeArrowheads="1"/>
          </p:cNvSpPr>
          <p:nvPr>
            <p:ph type="body" idx="1"/>
          </p:nvPr>
        </p:nvSpPr>
        <p:spPr bwMode="auto">
          <a:xfrm>
            <a:off x="457200" y="1600200"/>
            <a:ext cx="47244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a:buFontTx/>
              <a:buNone/>
            </a:pPr>
            <a:r>
              <a:rPr lang="en-US" dirty="0"/>
              <a:t>Potassium ion concentration</a:t>
            </a:r>
          </a:p>
          <a:p>
            <a:pPr>
              <a:buFontTx/>
              <a:buNone/>
            </a:pPr>
            <a:r>
              <a:rPr lang="en-US" dirty="0"/>
              <a:t>controls the opening and </a:t>
            </a:r>
          </a:p>
          <a:p>
            <a:pPr>
              <a:buFontTx/>
              <a:buNone/>
            </a:pPr>
            <a:r>
              <a:rPr lang="en-US" dirty="0"/>
              <a:t>Closing of the stomata</a:t>
            </a:r>
          </a:p>
          <a:p>
            <a:pPr>
              <a:buFontTx/>
              <a:buNone/>
            </a:pPr>
            <a:endParaRPr lang="en-US" dirty="0"/>
          </a:p>
          <a:p>
            <a:pPr>
              <a:buFontTx/>
              <a:buNone/>
            </a:pPr>
            <a:r>
              <a:rPr lang="en-US" dirty="0"/>
              <a:t>When would the stoma close?</a:t>
            </a:r>
          </a:p>
          <a:p>
            <a:pPr>
              <a:buFontTx/>
              <a:buNone/>
            </a:pPr>
            <a:endParaRPr lang="en-US" dirty="0"/>
          </a:p>
          <a:p>
            <a:pPr>
              <a:buFontTx/>
              <a:buNone/>
            </a:pPr>
            <a:r>
              <a:rPr lang="en-US" dirty="0"/>
              <a:t>When would the stoma open?</a:t>
            </a:r>
          </a:p>
        </p:txBody>
      </p:sp>
    </p:spTree>
    <p:extLst>
      <p:ext uri="{BB962C8B-B14F-4D97-AF65-F5344CB8AC3E}">
        <p14:creationId xmlns:p14="http://schemas.microsoft.com/office/powerpoint/2010/main" val="1961505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normAutofit fontScale="90000"/>
          </a:bodyPr>
          <a:lstStyle/>
          <a:p>
            <a:r>
              <a:rPr lang="en-US" dirty="0" smtClean="0">
                <a:hlinkClick r:id="rId2"/>
              </a:rPr>
              <a:t>Phloem Carries the products of photosynthesis toward in any needed direction.  </a:t>
            </a:r>
            <a:endParaRPr lang="en-US" dirty="0"/>
          </a:p>
        </p:txBody>
      </p:sp>
      <p:sp>
        <p:nvSpPr>
          <p:cNvPr id="3" name="Content Placeholder 2"/>
          <p:cNvSpPr>
            <a:spLocks noGrp="1"/>
          </p:cNvSpPr>
          <p:nvPr>
            <p:ph idx="1"/>
          </p:nvPr>
        </p:nvSpPr>
        <p:spPr>
          <a:xfrm>
            <a:off x="609600" y="2971800"/>
            <a:ext cx="8305800" cy="2012859"/>
          </a:xfrm>
        </p:spPr>
        <p:txBody>
          <a:bodyPr>
            <a:normAutofit fontScale="92500" lnSpcReduction="20000"/>
          </a:bodyPr>
          <a:lstStyle/>
          <a:p>
            <a:r>
              <a:rPr lang="en-US" dirty="0" smtClean="0"/>
              <a:t>Moves from the sugar source (high concentration of sugar) to sugar sink (any part of the plant which will be using sugar)</a:t>
            </a:r>
          </a:p>
          <a:p>
            <a:r>
              <a:rPr lang="en-US" dirty="0" smtClean="0"/>
              <a:t>The Sources and sinks in a plant change as a plant grows and as the seasons change.  </a:t>
            </a:r>
            <a:endParaRPr lang="en-US" dirty="0"/>
          </a:p>
        </p:txBody>
      </p:sp>
    </p:spTree>
    <p:extLst>
      <p:ext uri="{BB962C8B-B14F-4D97-AF65-F5344CB8AC3E}">
        <p14:creationId xmlns:p14="http://schemas.microsoft.com/office/powerpoint/2010/main" val="3419195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 of Phloem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371600"/>
            <a:ext cx="866563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92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Xylem and Phloem</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001" y="1295400"/>
            <a:ext cx="4572948" cy="514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175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Material</a:t>
            </a:r>
            <a:endParaRPr lang="en-US" dirty="0"/>
          </a:p>
        </p:txBody>
      </p:sp>
      <p:sp>
        <p:nvSpPr>
          <p:cNvPr id="3" name="Content Placeholder 2"/>
          <p:cNvSpPr>
            <a:spLocks noGrp="1"/>
          </p:cNvSpPr>
          <p:nvPr>
            <p:ph idx="1"/>
          </p:nvPr>
        </p:nvSpPr>
        <p:spPr>
          <a:xfrm>
            <a:off x="533400" y="1447800"/>
            <a:ext cx="8305800" cy="461665"/>
          </a:xfrm>
        </p:spPr>
        <p:txBody>
          <a:bodyPr>
            <a:normAutofit fontScale="92500" lnSpcReduction="20000"/>
          </a:bodyPr>
          <a:lstStyle/>
          <a:p>
            <a:r>
              <a:rPr lang="en-US" dirty="0" smtClean="0"/>
              <a:t>Cambridge Textbook </a:t>
            </a:r>
            <a:r>
              <a:rPr lang="en-US" dirty="0" err="1" smtClean="0"/>
              <a:t>pp</a:t>
            </a:r>
            <a:r>
              <a:rPr lang="en-US" dirty="0" smtClean="0"/>
              <a:t> 100-111</a:t>
            </a:r>
            <a:endParaRPr lang="en-US" dirty="0"/>
          </a:p>
        </p:txBody>
      </p:sp>
    </p:spTree>
    <p:extLst>
      <p:ext uri="{BB962C8B-B14F-4D97-AF65-F5344CB8AC3E}">
        <p14:creationId xmlns:p14="http://schemas.microsoft.com/office/powerpoint/2010/main" val="258234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and Plant adaptions to life on Land</a:t>
            </a:r>
            <a:endParaRPr lang="en-US" dirty="0"/>
          </a:p>
        </p:txBody>
      </p:sp>
      <p:sp>
        <p:nvSpPr>
          <p:cNvPr id="3" name="Content Placeholder 2"/>
          <p:cNvSpPr>
            <a:spLocks noGrp="1"/>
          </p:cNvSpPr>
          <p:nvPr>
            <p:ph idx="1"/>
          </p:nvPr>
        </p:nvSpPr>
        <p:spPr>
          <a:xfrm>
            <a:off x="533400" y="1447800"/>
            <a:ext cx="8305800" cy="1791260"/>
          </a:xfrm>
        </p:spPr>
        <p:txBody>
          <a:bodyPr>
            <a:normAutofit fontScale="85000" lnSpcReduction="20000"/>
          </a:bodyPr>
          <a:lstStyle/>
          <a:p>
            <a:r>
              <a:rPr lang="en-US" dirty="0" smtClean="0"/>
              <a:t>Prevent water loss: Cuticle and Stomata</a:t>
            </a:r>
          </a:p>
          <a:p>
            <a:r>
              <a:rPr lang="en-US" dirty="0" smtClean="0"/>
              <a:t>Growing Upright: Lignin </a:t>
            </a:r>
          </a:p>
          <a:p>
            <a:r>
              <a:rPr lang="en-US" dirty="0" smtClean="0"/>
              <a:t>Transporting Resources: Vascular System</a:t>
            </a:r>
          </a:p>
          <a:p>
            <a:r>
              <a:rPr lang="en-US" dirty="0" smtClean="0"/>
              <a:t>Reproduction on dry land: Pollen grain and Seeds</a:t>
            </a:r>
            <a:endParaRPr lang="en-US" dirty="0"/>
          </a:p>
        </p:txBody>
      </p:sp>
    </p:spTree>
    <p:extLst>
      <p:ext uri="{BB962C8B-B14F-4D97-AF65-F5344CB8AC3E}">
        <p14:creationId xmlns:p14="http://schemas.microsoft.com/office/powerpoint/2010/main" val="191609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4810875" cy="326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noChangeArrowheads="1"/>
          </p:cNvSpPr>
          <p:nvPr/>
        </p:nvSpPr>
        <p:spPr bwMode="auto">
          <a:xfrm>
            <a:off x="622300" y="812800"/>
            <a:ext cx="85217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39725" indent="-339725" eaLnBrk="1" hangingPunct="1">
              <a:spcBef>
                <a:spcPts val="6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000000"/>
                </a:solidFill>
                <a:latin typeface="Arial" charset="0"/>
                <a:cs typeface="Times New Roman" pitchFamily="16" charset="0"/>
              </a:rPr>
              <a:t>Leaves have many adaptations.</a:t>
            </a:r>
          </a:p>
        </p:txBody>
      </p:sp>
      <p:sp>
        <p:nvSpPr>
          <p:cNvPr id="17411" name="Rectangle 3"/>
          <p:cNvSpPr>
            <a:spLocks noChangeArrowheads="1"/>
          </p:cNvSpPr>
          <p:nvPr/>
        </p:nvSpPr>
        <p:spPr bwMode="auto">
          <a:xfrm>
            <a:off x="622300" y="1193800"/>
            <a:ext cx="7759700"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lvl="1" eaLnBrk="1" hangingPunct="1">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dirty="0" smtClean="0">
                <a:solidFill>
                  <a:srgbClr val="000000"/>
                </a:solidFill>
                <a:latin typeface="Arial" charset="0"/>
                <a:cs typeface="Times New Roman" pitchFamily="16" charset="0"/>
              </a:rPr>
              <a:t>Hot dry environments:</a:t>
            </a:r>
          </a:p>
          <a:p>
            <a:pPr marL="800100" lvl="1" indent="-342900" eaLnBrk="1" hangingPunct="1">
              <a:spcBef>
                <a:spcPts val="600"/>
              </a:spcBef>
              <a:buFont typeface="Arial" pitchFamily="34" charset="0"/>
              <a:buChar char="•"/>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dirty="0" smtClean="0">
                <a:solidFill>
                  <a:srgbClr val="000000"/>
                </a:solidFill>
                <a:cs typeface="Times New Roman" pitchFamily="16" charset="0"/>
              </a:rPr>
              <a:t>Cacti leaves are sharp spines that protect them from predators and minimize water lost to transpiration</a:t>
            </a:r>
          </a:p>
          <a:p>
            <a:pPr marL="800100" lvl="1" indent="-342900" eaLnBrk="1" hangingPunct="1">
              <a:spcBef>
                <a:spcPts val="600"/>
              </a:spcBef>
              <a:buFont typeface="Arial" pitchFamily="34" charset="0"/>
              <a:buChar char="•"/>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dirty="0" smtClean="0">
                <a:solidFill>
                  <a:srgbClr val="000000"/>
                </a:solidFill>
                <a:cs typeface="Times New Roman" pitchFamily="16" charset="0"/>
              </a:rPr>
              <a:t>Water storage in leaves is protected by thick waxy cuticles.  </a:t>
            </a:r>
          </a:p>
          <a:p>
            <a:pPr lvl="1" eaLnBrk="1" hangingPunct="1">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dirty="0">
              <a:solidFill>
                <a:srgbClr val="000000"/>
              </a:solidFill>
              <a:latin typeface="Arial" charset="0"/>
              <a:cs typeface="Times New Roman" pitchFamily="16" charset="0"/>
            </a:endParaRPr>
          </a:p>
        </p:txBody>
      </p:sp>
      <p:sp>
        <p:nvSpPr>
          <p:cNvPr id="17412" name="Rectangle 4"/>
          <p:cNvSpPr>
            <a:spLocks noChangeArrowheads="1"/>
          </p:cNvSpPr>
          <p:nvPr/>
        </p:nvSpPr>
        <p:spPr bwMode="auto">
          <a:xfrm>
            <a:off x="622300" y="2286000"/>
            <a:ext cx="46355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739775" lvl="1" indent="-282575" eaLnBrk="1" hangingPunct="1">
              <a:spcBef>
                <a:spcPts val="600"/>
              </a:spcBef>
              <a:buFont typeface="Arial" charset="0"/>
              <a:buChar char="–"/>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dirty="0">
              <a:solidFill>
                <a:srgbClr val="000000"/>
              </a:solidFill>
              <a:latin typeface="Arial" charset="0"/>
              <a:cs typeface="Times New Roman" pitchFamily="16" charset="0"/>
            </a:endParaRPr>
          </a:p>
        </p:txBody>
      </p:sp>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3581400"/>
            <a:ext cx="4354286"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0274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17409"/>
                                        </p:tgtEl>
                                        <p:attrNameLst>
                                          <p:attrName>style.visibility</p:attrName>
                                        </p:attrNameLst>
                                      </p:cBhvr>
                                      <p:to>
                                        <p:strVal val="visible"/>
                                      </p:to>
                                    </p:set>
                                    <p:animEffect transition="in" filter="wipe(up)">
                                      <p:cBhvr additive="repl">
                                        <p:cTn id="7"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p:nvPr>
        </p:nvSpPr>
        <p:spPr>
          <a:xfrm>
            <a:off x="152400" y="1143000"/>
            <a:ext cx="8458200" cy="2539157"/>
          </a:xfrm>
          <a:ln/>
        </p:spPr>
        <p:txBody>
          <a:bodyPr anchor="t"/>
          <a:lstStyle/>
          <a:p>
            <a:pPr marL="739775" lvl="1" indent="-282575">
              <a:spcBef>
                <a:spcPts val="600"/>
              </a:spcBef>
              <a:buFont typeface="Arial" charset="0"/>
              <a:buChar char="–"/>
              <a:tabLst>
                <a:tab pos="739775"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596438" algn="l"/>
              </a:tabLst>
            </a:pPr>
            <a:r>
              <a:rPr lang="en-US" b="0" dirty="0" smtClean="0">
                <a:cs typeface="Times New Roman" pitchFamily="16" charset="0"/>
              </a:rPr>
              <a:t>Cold dry environments, </a:t>
            </a:r>
            <a:r>
              <a:rPr lang="en-US" b="0" dirty="0">
                <a:cs typeface="Times New Roman" pitchFamily="16" charset="0"/>
              </a:rPr>
              <a:t>ex: pine </a:t>
            </a:r>
            <a:r>
              <a:rPr lang="en-US" b="0" dirty="0" smtClean="0">
                <a:cs typeface="Times New Roman" pitchFamily="16" charset="0"/>
              </a:rPr>
              <a:t>needles</a:t>
            </a:r>
          </a:p>
          <a:p>
            <a:pPr marL="739775" lvl="1" indent="-282575">
              <a:spcBef>
                <a:spcPts val="600"/>
              </a:spcBef>
              <a:buFont typeface="Arial" charset="0"/>
              <a:buChar char="–"/>
              <a:tabLst>
                <a:tab pos="739775"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596438" algn="l"/>
              </a:tabLst>
            </a:pPr>
            <a:r>
              <a:rPr lang="en-US" b="0" dirty="0" smtClean="0">
                <a:cs typeface="Times New Roman" pitchFamily="16" charset="0"/>
              </a:rPr>
              <a:t>Small surface area, thick waxy epidermis help prevent damage due to cold temperatures</a:t>
            </a:r>
          </a:p>
          <a:p>
            <a:pPr marL="739775" lvl="1" indent="-282575">
              <a:spcBef>
                <a:spcPts val="600"/>
              </a:spcBef>
              <a:buFont typeface="Arial" charset="0"/>
              <a:buChar char="–"/>
              <a:tabLst>
                <a:tab pos="739775"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596438" algn="l"/>
              </a:tabLst>
            </a:pPr>
            <a:r>
              <a:rPr lang="en-US" b="0" dirty="0" smtClean="0">
                <a:cs typeface="Times New Roman" pitchFamily="16" charset="0"/>
              </a:rPr>
              <a:t>Tiny shrunken areas for stomata reduce water loss</a:t>
            </a:r>
          </a:p>
          <a:p>
            <a:pPr marL="739775" lvl="1" indent="-282575">
              <a:spcBef>
                <a:spcPts val="600"/>
              </a:spcBef>
              <a:buFont typeface="Arial" charset="0"/>
              <a:buChar char="–"/>
              <a:tabLst>
                <a:tab pos="739775"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596438" algn="l"/>
              </a:tabLst>
            </a:pPr>
            <a:endParaRPr lang="en-US" b="0" dirty="0">
              <a:cs typeface="Times New Roman" pitchFamily="16"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399" y="2971800"/>
            <a:ext cx="5400457" cy="358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Rectangle 3"/>
          <p:cNvSpPr>
            <a:spLocks noChangeArrowheads="1"/>
          </p:cNvSpPr>
          <p:nvPr/>
        </p:nvSpPr>
        <p:spPr bwMode="auto">
          <a:xfrm>
            <a:off x="622300" y="762000"/>
            <a:ext cx="85217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39725" indent="-339725" eaLnBrk="1" hangingPunct="1">
              <a:spcBef>
                <a:spcPts val="6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000000"/>
                </a:solidFill>
                <a:latin typeface="Arial" charset="0"/>
                <a:cs typeface="Times New Roman" pitchFamily="16" charset="0"/>
              </a:rPr>
              <a:t>Leaves have many adaptations. </a:t>
            </a:r>
          </a:p>
          <a:p>
            <a:pPr marL="339725" indent="-339725" eaLnBrk="1" hangingPunct="1">
              <a:spcBef>
                <a:spcPts val="6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000000"/>
                </a:solidFill>
                <a:latin typeface="Arial" charset="0"/>
                <a:cs typeface="Times New Roman" pitchFamily="16" charset="0"/>
              </a:rPr>
              <a:t> </a:t>
            </a:r>
          </a:p>
        </p:txBody>
      </p:sp>
    </p:spTree>
    <p:extLst>
      <p:ext uri="{BB962C8B-B14F-4D97-AF65-F5344CB8AC3E}">
        <p14:creationId xmlns:p14="http://schemas.microsoft.com/office/powerpoint/2010/main" val="21510232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16385">
                                            <p:txEl>
                                              <p:pRg st="0" end="0"/>
                                            </p:txEl>
                                          </p:spTgt>
                                        </p:tgtEl>
                                        <p:attrNameLst>
                                          <p:attrName>style.visibility</p:attrName>
                                        </p:attrNameLst>
                                      </p:cBhvr>
                                      <p:to>
                                        <p:strVal val="visible"/>
                                      </p:to>
                                    </p:set>
                                    <p:animEffect transition="in" filter="wipe(left)">
                                      <p:cBhvr additive="repl">
                                        <p:cTn id="7" dur="500"/>
                                        <p:tgtEl>
                                          <p:spTgt spid="1638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16385">
                                            <p:txEl>
                                              <p:pRg st="1" end="1"/>
                                            </p:txEl>
                                          </p:spTgt>
                                        </p:tgtEl>
                                        <p:attrNameLst>
                                          <p:attrName>style.visibility</p:attrName>
                                        </p:attrNameLst>
                                      </p:cBhvr>
                                      <p:to>
                                        <p:strVal val="visible"/>
                                      </p:to>
                                    </p:set>
                                    <p:animEffect transition="in" filter="wipe(left)">
                                      <p:cBhvr additive="repl">
                                        <p:cTn id="11" dur="500"/>
                                        <p:tgtEl>
                                          <p:spTgt spid="1638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additive="repl">
                                        <p:cTn id="14" dur="1" fill="hold">
                                          <p:stCondLst>
                                            <p:cond delay="0"/>
                                          </p:stCondLst>
                                        </p:cTn>
                                        <p:tgtEl>
                                          <p:spTgt spid="16385">
                                            <p:txEl>
                                              <p:pRg st="2" end="2"/>
                                            </p:txEl>
                                          </p:spTgt>
                                        </p:tgtEl>
                                        <p:attrNameLst>
                                          <p:attrName>style.visibility</p:attrName>
                                        </p:attrNameLst>
                                      </p:cBhvr>
                                      <p:to>
                                        <p:strVal val="visible"/>
                                      </p:to>
                                    </p:set>
                                    <p:animEffect transition="in" filter="wipe(left)">
                                      <p:cBhvr additive="repl">
                                        <p:cTn id="15" dur="500"/>
                                        <p:tgtEl>
                                          <p:spTgt spid="1638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additive="repl">
                                        <p:cTn id="19" dur="1" fill="hold">
                                          <p:stCondLst>
                                            <p:cond delay="0"/>
                                          </p:stCondLst>
                                        </p:cTn>
                                        <p:tgtEl>
                                          <p:spTgt spid="16385"/>
                                        </p:tgtEl>
                                        <p:attrNameLst>
                                          <p:attrName>style.visibility</p:attrName>
                                        </p:attrNameLst>
                                      </p:cBhvr>
                                      <p:to>
                                        <p:strVal val="visible"/>
                                      </p:to>
                                    </p:set>
                                    <p:animEffect transition="in" filter="wipe(left)">
                                      <p:cBhvr additive="repl">
                                        <p:cTn id="20" dur="500"/>
                                        <p:tgtEl>
                                          <p:spTgt spid="1638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additive="repl">
                                        <p:cTn id="24" dur="1" fill="hold">
                                          <p:stCondLst>
                                            <p:cond delay="0"/>
                                          </p:stCondLst>
                                        </p:cTn>
                                        <p:tgtEl>
                                          <p:spTgt spid="16386"/>
                                        </p:tgtEl>
                                        <p:attrNameLst>
                                          <p:attrName>style.visibility</p:attrName>
                                        </p:attrNameLst>
                                      </p:cBhvr>
                                      <p:to>
                                        <p:strVal val="visible"/>
                                      </p:to>
                                    </p:set>
                                    <p:animEffect transition="in" filter="wipe(up)">
                                      <p:cBhvr additive="repl">
                                        <p:cTn id="2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 y="55821"/>
            <a:ext cx="85217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6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000000"/>
                </a:solidFill>
                <a:latin typeface="Arial" charset="0"/>
                <a:cs typeface="Times New Roman" pitchFamily="16" charset="0"/>
              </a:rPr>
              <a:t>Leaves have many adaptations.</a:t>
            </a:r>
          </a:p>
        </p:txBody>
      </p:sp>
      <p:sp>
        <p:nvSpPr>
          <p:cNvPr id="18435" name="Rectangle 3"/>
          <p:cNvSpPr>
            <a:spLocks noChangeArrowheads="1"/>
          </p:cNvSpPr>
          <p:nvPr/>
        </p:nvSpPr>
        <p:spPr bwMode="auto">
          <a:xfrm>
            <a:off x="622300" y="1485900"/>
            <a:ext cx="46355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739775" lvl="1" indent="-282575" eaLnBrk="1" hangingPunct="1">
              <a:spcBef>
                <a:spcPts val="600"/>
              </a:spcBef>
              <a:buFont typeface="Arial" charset="0"/>
              <a:buChar char="–"/>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dirty="0">
              <a:solidFill>
                <a:srgbClr val="000000"/>
              </a:solidFill>
              <a:latin typeface="Arial" charset="0"/>
              <a:cs typeface="Times New Roman" pitchFamily="16" charset="0"/>
            </a:endParaRP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524" y="3505200"/>
            <a:ext cx="5069723"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52400" y="838201"/>
            <a:ext cx="8686800" cy="2061180"/>
          </a:xfrm>
        </p:spPr>
        <p:txBody>
          <a:bodyPr>
            <a:normAutofit fontScale="90000"/>
          </a:bodyPr>
          <a:lstStyle/>
          <a:p>
            <a:pPr>
              <a:buFont typeface="Arial" pitchFamily="34" charset="0"/>
              <a:buChar char="•"/>
            </a:pPr>
            <a:r>
              <a:rPr lang="en-US" b="0" dirty="0" smtClean="0">
                <a:solidFill>
                  <a:schemeClr val="tx1"/>
                </a:solidFill>
              </a:rPr>
              <a:t>Water Lily leaves have stomata on the top surface of leaves for gas exchange</a:t>
            </a:r>
            <a:br>
              <a:rPr lang="en-US" b="0" dirty="0" smtClean="0">
                <a:solidFill>
                  <a:schemeClr val="tx1"/>
                </a:solidFill>
              </a:rPr>
            </a:br>
            <a:r>
              <a:rPr lang="en-US" b="0" dirty="0" smtClean="0">
                <a:solidFill>
                  <a:schemeClr val="tx1"/>
                </a:solidFill>
              </a:rPr>
              <a:t>flexible petioles allow plant to adapt to wave action.  </a:t>
            </a:r>
            <a:endParaRPr lang="en-US" b="0" dirty="0">
              <a:solidFill>
                <a:schemeClr val="tx1"/>
              </a:solidFill>
            </a:endParaRPr>
          </a:p>
        </p:txBody>
      </p:sp>
    </p:spTree>
    <p:extLst>
      <p:ext uri="{BB962C8B-B14F-4D97-AF65-F5344CB8AC3E}">
        <p14:creationId xmlns:p14="http://schemas.microsoft.com/office/powerpoint/2010/main" val="34950633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Adaptions of plants</a:t>
            </a:r>
            <a:endParaRPr lang="en-US" dirty="0"/>
          </a:p>
        </p:txBody>
      </p:sp>
      <p:sp>
        <p:nvSpPr>
          <p:cNvPr id="3" name="Content Placeholder 2"/>
          <p:cNvSpPr>
            <a:spLocks noGrp="1"/>
          </p:cNvSpPr>
          <p:nvPr>
            <p:ph idx="1"/>
          </p:nvPr>
        </p:nvSpPr>
        <p:spPr>
          <a:xfrm>
            <a:off x="533400" y="1447800"/>
            <a:ext cx="8305800" cy="2012859"/>
          </a:xfrm>
        </p:spPr>
        <p:txBody>
          <a:bodyPr>
            <a:normAutofit fontScale="92500" lnSpcReduction="20000"/>
          </a:bodyPr>
          <a:lstStyle/>
          <a:p>
            <a:r>
              <a:rPr lang="en-US" dirty="0" smtClean="0"/>
              <a:t>Tropical plants have very large broad leaves to compete for light and space among other plants</a:t>
            </a:r>
          </a:p>
          <a:p>
            <a:r>
              <a:rPr lang="en-US" dirty="0" smtClean="0"/>
              <a:t>Pitcher plant has leaves that enable it to lure, trap and digest insects which allows them to grow in soil that is low in Nitrogen.  </a:t>
            </a:r>
            <a:endParaRPr lang="en-US" dirty="0"/>
          </a:p>
        </p:txBody>
      </p:sp>
      <p:pic>
        <p:nvPicPr>
          <p:cNvPr id="51202" name="Picture 2" descr="http://t1.gstatic.com/images?q=tbn:ANd9GcS4PG36OucwZeGuKD0PlGjfVEawbk9uQWI26GrC_3jfxLfm69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73971"/>
            <a:ext cx="3733800" cy="3784029"/>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fcit.usf.edu/florida/flassets/content/6100/fa6143/fa6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713833"/>
            <a:ext cx="4203700" cy="310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8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Review Leaves and their adaptions.</a:t>
            </a:r>
            <a:endParaRPr lang="en-US" dirty="0"/>
          </a:p>
        </p:txBody>
      </p:sp>
      <p:sp>
        <p:nvSpPr>
          <p:cNvPr id="3" name="Content Placeholder 2"/>
          <p:cNvSpPr>
            <a:spLocks noGrp="1"/>
          </p:cNvSpPr>
          <p:nvPr>
            <p:ph idx="1"/>
          </p:nvPr>
        </p:nvSpPr>
        <p:spPr>
          <a:xfrm>
            <a:off x="533400" y="1447800"/>
            <a:ext cx="8305800" cy="1348061"/>
          </a:xfrm>
        </p:spPr>
        <p:txBody>
          <a:bodyPr>
            <a:normAutofit fontScale="85000" lnSpcReduction="20000"/>
          </a:bodyPr>
          <a:lstStyle/>
          <a:p>
            <a:r>
              <a:rPr lang="en-US" dirty="0" smtClean="0"/>
              <a:t>Go to </a:t>
            </a:r>
            <a:r>
              <a:rPr lang="en-US" dirty="0" err="1" smtClean="0">
                <a:hlinkClick r:id="rId2"/>
              </a:rPr>
              <a:t>classzone</a:t>
            </a:r>
            <a:endParaRPr lang="en-US" dirty="0" smtClean="0"/>
          </a:p>
          <a:p>
            <a:r>
              <a:rPr lang="en-US" dirty="0" smtClean="0"/>
              <a:t>Chapter 21:   Sections 4</a:t>
            </a:r>
          </a:p>
          <a:p>
            <a:r>
              <a:rPr lang="en-US" dirty="0" smtClean="0"/>
              <a:t>Cambridge Textbook </a:t>
            </a:r>
            <a:r>
              <a:rPr lang="en-US" dirty="0" err="1" smtClean="0"/>
              <a:t>pp</a:t>
            </a:r>
            <a:r>
              <a:rPr lang="en-US" dirty="0" smtClean="0"/>
              <a:t> 107-108</a:t>
            </a:r>
            <a:endParaRPr lang="en-US" dirty="0"/>
          </a:p>
        </p:txBody>
      </p:sp>
    </p:spTree>
    <p:extLst>
      <p:ext uri="{BB962C8B-B14F-4D97-AF65-F5344CB8AC3E}">
        <p14:creationId xmlns:p14="http://schemas.microsoft.com/office/powerpoint/2010/main" val="404965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Plants:</a:t>
            </a:r>
            <a:endParaRPr lang="en-US" dirty="0"/>
          </a:p>
        </p:txBody>
      </p:sp>
      <p:sp>
        <p:nvSpPr>
          <p:cNvPr id="3" name="Content Placeholder 2"/>
          <p:cNvSpPr>
            <a:spLocks noGrp="1"/>
          </p:cNvSpPr>
          <p:nvPr>
            <p:ph idx="1"/>
          </p:nvPr>
        </p:nvSpPr>
        <p:spPr>
          <a:xfrm>
            <a:off x="533400" y="1447800"/>
            <a:ext cx="8305800" cy="3194721"/>
          </a:xfrm>
        </p:spPr>
        <p:txBody>
          <a:bodyPr>
            <a:normAutofit fontScale="85000" lnSpcReduction="20000"/>
          </a:bodyPr>
          <a:lstStyle/>
          <a:p>
            <a:r>
              <a:rPr lang="en-US" dirty="0" smtClean="0"/>
              <a:t>Seedless non vascular plants:  Mosses, liverworts and hornworts.  Live close to ground where they can absorb water and nutrients.  Water transports sperm to egg</a:t>
            </a:r>
          </a:p>
          <a:p>
            <a:endParaRPr lang="en-US" dirty="0"/>
          </a:p>
          <a:p>
            <a:r>
              <a:rPr lang="en-US" dirty="0" smtClean="0"/>
              <a:t>Seedless vascular plants: club mosses, whisk ferns, horsetails and ferns.  Can grow higher above the ground and transport water and nutrients.  Still needs water to transport sperm to egg</a:t>
            </a:r>
            <a:endParaRPr lang="en-US" dirty="0"/>
          </a:p>
        </p:txBody>
      </p:sp>
    </p:spTree>
    <p:extLst>
      <p:ext uri="{BB962C8B-B14F-4D97-AF65-F5344CB8AC3E}">
        <p14:creationId xmlns:p14="http://schemas.microsoft.com/office/powerpoint/2010/main" val="4128723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1019</Words>
  <Application>Microsoft Office PowerPoint</Application>
  <PresentationFormat>On-screen Show (4:3)</PresentationFormat>
  <Paragraphs>139</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Plant life began in the water and became adapted to land.</vt:lpstr>
      <vt:lpstr>Challenges and Plant adaptions to life on Land</vt:lpstr>
      <vt:lpstr>PowerPoint Presentation</vt:lpstr>
      <vt:lpstr>PowerPoint Presentation</vt:lpstr>
      <vt:lpstr>Water Lily leaves have stomata on the top surface of leaves for gas exchange flexible petioles allow plant to adapt to wave action.  </vt:lpstr>
      <vt:lpstr>Adaptions of plants</vt:lpstr>
      <vt:lpstr>To Review Leaves and their adaptions.</vt:lpstr>
      <vt:lpstr>Classification of Plants:</vt:lpstr>
      <vt:lpstr>Plant Types: Seed Plants:  Can reproduce without free-standing water.  Pollen is carried by wind or animals.</vt:lpstr>
      <vt:lpstr>Angiosperms:  Monocot vs Dicot</vt:lpstr>
      <vt:lpstr>Three Lifespans of Flowering  plants</vt:lpstr>
      <vt:lpstr>Plants in Human Culture</vt:lpstr>
      <vt:lpstr>To review origins of plant life, classifications and plants in the human culture.</vt:lpstr>
      <vt:lpstr>Plant organs are made of four tissue systems. </vt:lpstr>
      <vt:lpstr>Ground Tissue is the most common type of plant tissue and differs according to their cell walls.  </vt:lpstr>
      <vt:lpstr>PowerPoint Presentation</vt:lpstr>
      <vt:lpstr>PowerPoint Presentation</vt:lpstr>
      <vt:lpstr>To review origins of plant life, classifications and plants in the human culture.</vt:lpstr>
      <vt:lpstr>The Vascular system allows for the transport of water, minerals and sugars.</vt:lpstr>
      <vt:lpstr>The Vascular system allows for the transport of water, minerals and sugars. Vascular Bundles contain xylem and phloem</vt:lpstr>
      <vt:lpstr>Plants don’t use energy to move water through the xylem.  </vt:lpstr>
      <vt:lpstr>Transpiration</vt:lpstr>
      <vt:lpstr>Xylem Vessel also helps to support plants</vt:lpstr>
      <vt:lpstr>Stoma</vt:lpstr>
      <vt:lpstr>Phloem Carries the products of photosynthesis toward in any needed direction.  </vt:lpstr>
      <vt:lpstr>Structure of Phloem</vt:lpstr>
      <vt:lpstr>Xylem and Phloem</vt:lpstr>
      <vt:lpstr>Review Material</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 Lewis</dc:creator>
  <cp:lastModifiedBy>Ashlie</cp:lastModifiedBy>
  <cp:revision>11</cp:revision>
  <dcterms:created xsi:type="dcterms:W3CDTF">2013-04-02T21:39:16Z</dcterms:created>
  <dcterms:modified xsi:type="dcterms:W3CDTF">2013-04-12T21:41:47Z</dcterms:modified>
</cp:coreProperties>
</file>