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99" r:id="rId2"/>
    <p:sldId id="401" r:id="rId3"/>
    <p:sldId id="400" r:id="rId4"/>
    <p:sldId id="405" r:id="rId5"/>
    <p:sldId id="402" r:id="rId6"/>
    <p:sldId id="403" r:id="rId7"/>
    <p:sldId id="404" r:id="rId8"/>
    <p:sldId id="406" r:id="rId9"/>
    <p:sldId id="407" r:id="rId10"/>
    <p:sldId id="408" r:id="rId11"/>
    <p:sldId id="40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22" autoAdjust="0"/>
    <p:restoredTop sz="94660"/>
  </p:normalViewPr>
  <p:slideViewPr>
    <p:cSldViewPr>
      <p:cViewPr>
        <p:scale>
          <a:sx n="71" d="100"/>
          <a:sy n="71" d="100"/>
        </p:scale>
        <p:origin x="-492" y="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6CB44-A51E-4A4F-A89D-4CC9073F4411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E46C5-50E3-4617-B08D-B1A8C1E96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897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E224-E1F3-495F-8100-F6F2E8A45496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28A7-2A8A-4C4C-AEF4-38BFB4239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97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E224-E1F3-495F-8100-F6F2E8A45496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28A7-2A8A-4C4C-AEF4-38BFB4239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33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E224-E1F3-495F-8100-F6F2E8A45496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28A7-2A8A-4C4C-AEF4-38BFB4239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735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E224-E1F3-495F-8100-F6F2E8A45496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28A7-2A8A-4C4C-AEF4-38BFB4239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76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E224-E1F3-495F-8100-F6F2E8A45496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28A7-2A8A-4C4C-AEF4-38BFB4239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5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E224-E1F3-495F-8100-F6F2E8A45496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28A7-2A8A-4C4C-AEF4-38BFB4239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450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E224-E1F3-495F-8100-F6F2E8A45496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28A7-2A8A-4C4C-AEF4-38BFB4239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35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E224-E1F3-495F-8100-F6F2E8A45496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28A7-2A8A-4C4C-AEF4-38BFB4239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41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E224-E1F3-495F-8100-F6F2E8A45496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28A7-2A8A-4C4C-AEF4-38BFB4239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33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E224-E1F3-495F-8100-F6F2E8A45496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28A7-2A8A-4C4C-AEF4-38BFB4239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147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E224-E1F3-495F-8100-F6F2E8A45496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28A7-2A8A-4C4C-AEF4-38BFB4239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71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EE224-E1F3-495F-8100-F6F2E8A45496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128A7-2A8A-4C4C-AEF4-38BFB4239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62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oBwtxdI1zv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youtube.com/watch?v=YjWuVrzvZY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 Expression and 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Concepts: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Gene expression must be carefully be regulated in both prokaryotes and eukaryotes.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Prokaryotic cells turn genes on and off by controlling transcription.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Eukaryotic cells regulate gene expression at many points.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Vocabulary: </a:t>
            </a:r>
            <a:r>
              <a:rPr lang="en-US" dirty="0" err="1" smtClean="0">
                <a:solidFill>
                  <a:srgbClr val="7030A0"/>
                </a:solidFill>
              </a:rPr>
              <a:t>promotor</a:t>
            </a:r>
            <a:r>
              <a:rPr lang="en-US" dirty="0" smtClean="0">
                <a:solidFill>
                  <a:srgbClr val="7030A0"/>
                </a:solidFill>
              </a:rPr>
              <a:t>, operon, exon, intron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118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Chromosomal 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Homologous chromosomes exchange information in S phase of meiosis</a:t>
            </a:r>
          </a:p>
          <a:p>
            <a:r>
              <a:rPr lang="en-US" dirty="0" smtClean="0"/>
              <a:t>If they don’t align properly and crossing over occurs, one chromosome may get two copies of a gene or genes (gene duplication) where the other chromosome may have no copies of the gene or genes (gene deletion)</a:t>
            </a:r>
          </a:p>
          <a:p>
            <a:r>
              <a:rPr lang="en-US" dirty="0" smtClean="0"/>
              <a:t>Translocation one piece of chromosome breaks off and becomes reattached to a non homologous chromosome </a:t>
            </a:r>
          </a:p>
          <a:p>
            <a:r>
              <a:rPr lang="en-US" dirty="0" smtClean="0"/>
              <a:t>May have extra or missing chromosome.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896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534400" cy="6553200"/>
          </a:xfrm>
        </p:spPr>
        <p:txBody>
          <a:bodyPr/>
          <a:lstStyle/>
          <a:p>
            <a:r>
              <a:rPr lang="en-US" dirty="0"/>
              <a:t>Mutations may or </a:t>
            </a:r>
            <a:r>
              <a:rPr lang="en-US" dirty="0" smtClean="0"/>
              <a:t>may </a:t>
            </a:r>
            <a:r>
              <a:rPr lang="en-US" dirty="0"/>
              <a:t>not affect </a:t>
            </a:r>
            <a:r>
              <a:rPr lang="en-US" dirty="0" smtClean="0"/>
              <a:t>phenotype</a:t>
            </a:r>
          </a:p>
          <a:p>
            <a:pPr lvl="1"/>
            <a:r>
              <a:rPr lang="en-US" dirty="0" smtClean="0"/>
              <a:t>Silent mutations: mutations which do not cause a change in phenotype</a:t>
            </a:r>
          </a:p>
          <a:p>
            <a:r>
              <a:rPr lang="en-US" dirty="0" smtClean="0"/>
              <a:t>Mutations occur naturally or may be caused by mutagens</a:t>
            </a:r>
          </a:p>
          <a:p>
            <a:r>
              <a:rPr lang="en-US" dirty="0" smtClean="0"/>
              <a:t>Mutations in egg or sperm cells may be passed to offspring.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933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 expression and 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Regulation of gene expression allows cells to respond to their environment and to </a:t>
            </a:r>
            <a:r>
              <a:rPr lang="en-US" dirty="0" err="1" smtClean="0"/>
              <a:t>interaact</a:t>
            </a:r>
            <a:r>
              <a:rPr lang="en-US" dirty="0" smtClean="0"/>
              <a:t> in a controlled manner.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121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Prokaryotic gene expression </a:t>
            </a:r>
            <a:br>
              <a:rPr lang="en-US" dirty="0" smtClean="0"/>
            </a:br>
            <a:r>
              <a:rPr lang="en-US" dirty="0" smtClean="0"/>
              <a:t>and 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Turn genes on and off  by controlling transcription.  </a:t>
            </a:r>
          </a:p>
          <a:p>
            <a:r>
              <a:rPr lang="en-US" dirty="0" smtClean="0"/>
              <a:t>Genes are often organized into operons</a:t>
            </a:r>
          </a:p>
          <a:p>
            <a:pPr lvl="1"/>
            <a:r>
              <a:rPr lang="en-US" dirty="0" smtClean="0"/>
              <a:t>Operon a set of genes which codes for all the proteins needed to carry out a particular task</a:t>
            </a:r>
          </a:p>
          <a:p>
            <a:r>
              <a:rPr lang="en-US" dirty="0" err="1" smtClean="0"/>
              <a:t>Promotors</a:t>
            </a:r>
            <a:r>
              <a:rPr lang="en-US" dirty="0" smtClean="0"/>
              <a:t> help RNA polymerase know where a gene starts</a:t>
            </a:r>
          </a:p>
          <a:p>
            <a:r>
              <a:rPr lang="en-US" dirty="0" err="1" smtClean="0"/>
              <a:t>Promotors</a:t>
            </a:r>
            <a:r>
              <a:rPr lang="en-US" dirty="0" smtClean="0"/>
              <a:t> act as switches.  Repressor proteins bind to </a:t>
            </a:r>
            <a:r>
              <a:rPr lang="en-US" dirty="0" err="1" smtClean="0"/>
              <a:t>promotors</a:t>
            </a:r>
            <a:r>
              <a:rPr lang="en-US" dirty="0" smtClean="0"/>
              <a:t> and prevent RNA polymerase from transcribing the gene.</a:t>
            </a:r>
          </a:p>
          <a:p>
            <a:r>
              <a:rPr lang="en-US" dirty="0" smtClean="0"/>
              <a:t>When a substrate is present, it bonds to the repressor protein and is unbinds from the </a:t>
            </a:r>
            <a:r>
              <a:rPr lang="en-US" dirty="0" err="1" smtClean="0"/>
              <a:t>promotor</a:t>
            </a:r>
            <a:r>
              <a:rPr lang="en-US" dirty="0" smtClean="0"/>
              <a:t> and RNA polymerase can then transcribe the gene.</a:t>
            </a:r>
          </a:p>
          <a:p>
            <a:r>
              <a:rPr lang="en-US" dirty="0" smtClean="0">
                <a:hlinkClick r:id="rId2"/>
              </a:rPr>
              <a:t>Example Lac operon. Genes to breakdown lactose.   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407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Eukaryotic control of gene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/>
          <a:lstStyle/>
          <a:p>
            <a:r>
              <a:rPr lang="en-US" dirty="0" smtClean="0"/>
              <a:t>Multicellular organisms have specialized cells </a:t>
            </a:r>
          </a:p>
          <a:p>
            <a:r>
              <a:rPr lang="en-US" dirty="0" smtClean="0"/>
              <a:t>Cells differ because they are expressing different genes</a:t>
            </a:r>
          </a:p>
          <a:p>
            <a:r>
              <a:rPr lang="en-US" dirty="0" smtClean="0"/>
              <a:t>Gene expression is very highly regulated</a:t>
            </a:r>
          </a:p>
          <a:p>
            <a:pPr lvl="1"/>
            <a:r>
              <a:rPr lang="en-US" dirty="0" smtClean="0"/>
              <a:t>Starting Transcription</a:t>
            </a:r>
          </a:p>
          <a:p>
            <a:pPr lvl="1"/>
            <a:r>
              <a:rPr lang="en-US" dirty="0" smtClean="0"/>
              <a:t>mRNA processing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7757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Eukaryotes </a:t>
            </a:r>
            <a:br>
              <a:rPr lang="en-US" dirty="0" smtClean="0"/>
            </a:br>
            <a:r>
              <a:rPr lang="en-US" dirty="0" smtClean="0"/>
              <a:t>Gene expression and 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Eukaryotic cells regulate gene expression at many points. </a:t>
            </a:r>
          </a:p>
          <a:p>
            <a:r>
              <a:rPr lang="en-US" dirty="0" smtClean="0"/>
              <a:t>The start of transcription is close regulated: </a:t>
            </a:r>
          </a:p>
          <a:p>
            <a:pPr lvl="1"/>
            <a:r>
              <a:rPr lang="en-US" dirty="0"/>
              <a:t>Transcription factors bind to </a:t>
            </a:r>
            <a:r>
              <a:rPr lang="en-US" dirty="0" err="1"/>
              <a:t>promotors</a:t>
            </a:r>
            <a:r>
              <a:rPr lang="en-US" dirty="0"/>
              <a:t> and other </a:t>
            </a:r>
            <a:r>
              <a:rPr lang="en-US" dirty="0" smtClean="0"/>
              <a:t>DNA sequences and help RNA polymerase recognize the start of a gene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err="1" smtClean="0"/>
              <a:t>Promotors</a:t>
            </a:r>
            <a:r>
              <a:rPr lang="en-US" dirty="0" smtClean="0"/>
              <a:t>: section of DNA to which RNA polymerase binds</a:t>
            </a:r>
          </a:p>
          <a:p>
            <a:pPr lvl="1"/>
            <a:r>
              <a:rPr lang="en-US" dirty="0" smtClean="0"/>
              <a:t>Transcription must start in right place to be read correctly</a:t>
            </a:r>
          </a:p>
          <a:p>
            <a:pPr lvl="2"/>
            <a:r>
              <a:rPr lang="en-US" dirty="0"/>
              <a:t>TATA box is a seven nucleotide </a:t>
            </a:r>
            <a:r>
              <a:rPr lang="en-US" dirty="0" err="1"/>
              <a:t>promotor</a:t>
            </a:r>
            <a:r>
              <a:rPr lang="en-US" dirty="0"/>
              <a:t> found in most eukaryotes (TATAAAA) 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Enhancers: speed up transcription</a:t>
            </a:r>
          </a:p>
          <a:p>
            <a:pPr lvl="1"/>
            <a:r>
              <a:rPr lang="en-US" dirty="0"/>
              <a:t>Silencers: slow down transcription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Some genes control the expression of many other genes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407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mRNA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219200"/>
            <a:ext cx="5181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Eukaryotes DNA contains non coding stretches called introns and coding stretches called exons.</a:t>
            </a:r>
          </a:p>
          <a:p>
            <a:r>
              <a:rPr lang="en-US" dirty="0" smtClean="0"/>
              <a:t>DNA is transcribed into mRNA</a:t>
            </a:r>
          </a:p>
          <a:p>
            <a:r>
              <a:rPr lang="en-US" dirty="0" smtClean="0"/>
              <a:t>The mRNA then has the introns removed and the addition of a cap and a tail.  </a:t>
            </a:r>
          </a:p>
          <a:p>
            <a:r>
              <a:rPr lang="en-US" dirty="0" smtClean="0"/>
              <a:t>Exons are spliced together and the mRNA goes to the cytoplasm where it can be translated into a protein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08778"/>
            <a:ext cx="3200400" cy="5749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571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Concept Check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334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What is a promoter?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In eukaryotic cells, genes have a specific combination of regulatory sequences.  What are they and how do they help cells carry out specialized jobs?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If a bacterium had a mutated </a:t>
            </a:r>
            <a:r>
              <a:rPr lang="en-US" dirty="0" err="1" smtClean="0">
                <a:solidFill>
                  <a:srgbClr val="7030A0"/>
                </a:solidFill>
              </a:rPr>
              <a:t>supressor</a:t>
            </a:r>
            <a:r>
              <a:rPr lang="en-US" dirty="0" smtClean="0">
                <a:solidFill>
                  <a:srgbClr val="7030A0"/>
                </a:solidFill>
              </a:rPr>
              <a:t> gene that could not bind to the lac operator, how might this effect regulation of the operon?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What are the three major steps in mRNA processing?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248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Mutations are changes in DNA that may or may not affect phenotype</a:t>
            </a:r>
          </a:p>
          <a:p>
            <a:r>
              <a:rPr lang="en-US" dirty="0" smtClean="0"/>
              <a:t>Some mutations affect a single gene while others affect the entire chromosome</a:t>
            </a:r>
          </a:p>
          <a:p>
            <a:r>
              <a:rPr lang="en-US" dirty="0" smtClean="0"/>
              <a:t>Mutations can be caused by several factors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Vocabulary: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Mutation     point mutation      </a:t>
            </a:r>
            <a:r>
              <a:rPr lang="en-US" dirty="0" err="1" smtClean="0">
                <a:solidFill>
                  <a:srgbClr val="7030A0"/>
                </a:solidFill>
              </a:rPr>
              <a:t>frameshift</a:t>
            </a:r>
            <a:r>
              <a:rPr lang="en-US" dirty="0" smtClean="0">
                <a:solidFill>
                  <a:srgbClr val="7030A0"/>
                </a:solidFill>
              </a:rPr>
              <a:t> mutation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mutagen 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053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dirty="0" smtClean="0"/>
              <a:t>Mutation: a change in an organisms DNA</a:t>
            </a:r>
          </a:p>
          <a:p>
            <a:r>
              <a:rPr lang="en-US" dirty="0" smtClean="0"/>
              <a:t>Gene Mutation:</a:t>
            </a:r>
          </a:p>
          <a:p>
            <a:pPr lvl="1"/>
            <a:r>
              <a:rPr lang="en-US" dirty="0" smtClean="0"/>
              <a:t>Point mutation: one nucleotide is substituted for another.  Often caught and repaired by DNA polymerase if not may become a permanent change in the organisms DNA</a:t>
            </a:r>
          </a:p>
          <a:p>
            <a:pPr lvl="1"/>
            <a:r>
              <a:rPr lang="en-US" dirty="0" err="1" smtClean="0"/>
              <a:t>Frameshift</a:t>
            </a:r>
            <a:r>
              <a:rPr lang="en-US" dirty="0" smtClean="0"/>
              <a:t> mutation: insertion or deletion of a nucleotide in a DNA sequence.  This causes an entire shift in reading the three letter codons</a:t>
            </a:r>
          </a:p>
          <a:p>
            <a:pPr lvl="1"/>
            <a:r>
              <a:rPr lang="en-US" dirty="0" smtClean="0"/>
              <a:t>To see how this effects the sequence take:</a:t>
            </a:r>
          </a:p>
          <a:p>
            <a:pPr lvl="2"/>
            <a:r>
              <a:rPr lang="en-US" dirty="0" smtClean="0"/>
              <a:t>THE CAT ATE THE RAT  VS THC ATA TET HER 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114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1152</TotalTime>
  <Words>656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Gene Expression and Regulation</vt:lpstr>
      <vt:lpstr>Gene expression and regulation</vt:lpstr>
      <vt:lpstr>Prokaryotic gene expression  and regulation</vt:lpstr>
      <vt:lpstr>Eukaryotic control of gene expression</vt:lpstr>
      <vt:lpstr>Eukaryotes  Gene expression and Regulation</vt:lpstr>
      <vt:lpstr>mRNA processing</vt:lpstr>
      <vt:lpstr>Concept Check</vt:lpstr>
      <vt:lpstr>Mutations</vt:lpstr>
      <vt:lpstr>PowerPoint Presentation</vt:lpstr>
      <vt:lpstr>Chromosomal mutations</vt:lpstr>
      <vt:lpstr>PowerPoint Presentation</vt:lpstr>
    </vt:vector>
  </TitlesOfParts>
  <Company>ACPS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 Genetics</dc:title>
  <dc:creator>Michelle L. Lewis</dc:creator>
  <cp:lastModifiedBy>Ashlie</cp:lastModifiedBy>
  <cp:revision>70</cp:revision>
  <dcterms:created xsi:type="dcterms:W3CDTF">2013-01-07T18:21:16Z</dcterms:created>
  <dcterms:modified xsi:type="dcterms:W3CDTF">2013-02-23T03:29:36Z</dcterms:modified>
</cp:coreProperties>
</file>