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3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7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4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6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4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9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3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7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6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8291-5F26-4AB3-9B0E-6728068BC3A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C44A-7346-4031-B0E0-8CB9F0E7E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330"/>
            <a:ext cx="9144000" cy="345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9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DNA sequence analysis: the more related two organisms are, the more similar their DNA will be</a:t>
            </a:r>
          </a:p>
          <a:p>
            <a:r>
              <a:rPr lang="en-US" dirty="0" err="1" smtClean="0"/>
              <a:t>Pseudogenes</a:t>
            </a:r>
            <a:r>
              <a:rPr lang="en-US" dirty="0" smtClean="0"/>
              <a:t>: no longer function but are still carried along with functional DNA, like vestigial structures, they provide evidence of a common ancestor.</a:t>
            </a:r>
          </a:p>
          <a:p>
            <a:r>
              <a:rPr lang="en-US" dirty="0" err="1" smtClean="0"/>
              <a:t>Homeobox</a:t>
            </a:r>
            <a:r>
              <a:rPr lang="en-US" dirty="0" smtClean="0"/>
              <a:t> genes: control the development of specific structures.  Indicate a very distant common ancestor.  </a:t>
            </a:r>
          </a:p>
          <a:p>
            <a:r>
              <a:rPr lang="en-US" dirty="0" smtClean="0"/>
              <a:t>Protein comparisons: Comparing proteins in cells, called molecular fingerprinting, can indicate a common ancestor.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Genetic variation: why it’s beneficial:  results in phenotypic variation which increases the </a:t>
            </a:r>
            <a:r>
              <a:rPr lang="en-US" dirty="0" err="1" smtClean="0"/>
              <a:t>liklihood</a:t>
            </a:r>
            <a:r>
              <a:rPr lang="en-US" dirty="0" smtClean="0"/>
              <a:t> that some individuals will can survive a change in the environment.</a:t>
            </a:r>
          </a:p>
          <a:p>
            <a:r>
              <a:rPr lang="en-US" dirty="0" smtClean="0"/>
              <a:t>How it’s stored in the population: as alleles in a gene pool</a:t>
            </a:r>
          </a:p>
          <a:p>
            <a:r>
              <a:rPr lang="en-US" dirty="0" smtClean="0"/>
              <a:t>How it’s measured: with allele frequencies; how common each allele is in each allele is in the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0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sources</a:t>
            </a:r>
          </a:p>
          <a:p>
            <a:pPr lvl="1"/>
            <a:r>
              <a:rPr lang="en-US" dirty="0" smtClean="0"/>
              <a:t>Mutation: a change in a DNA sequence which can form a new allele</a:t>
            </a:r>
          </a:p>
          <a:p>
            <a:pPr lvl="1"/>
            <a:r>
              <a:rPr lang="en-US" dirty="0" smtClean="0"/>
              <a:t>Recombination: new allele combinations can form during meiosis, when each parents alleles are arrange in new ways in the production of gametes.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00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distribution: distribution in which frequency is highest new the mean value and decreases steadily towards each extreme end of the range. </a:t>
            </a:r>
          </a:p>
          <a:p>
            <a:r>
              <a:rPr lang="en-US" dirty="0" smtClean="0"/>
              <a:t>A population follows the normal distribution when: that population is not under natural selection for the trait.  </a:t>
            </a:r>
          </a:p>
          <a:p>
            <a:r>
              <a:rPr lang="en-US" dirty="0" smtClean="0"/>
              <a:t>Graph:  bell shaped curve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05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Microeveolution</a:t>
            </a:r>
            <a:r>
              <a:rPr lang="en-US" sz="3200" dirty="0" smtClean="0"/>
              <a:t>: observable change in allele frequencies of a population over time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Directional selection: favors phenotypes at one extreme of a trait’s range.  Graph should show normal distribution curve shifted to the right of to the left. </a:t>
            </a:r>
          </a:p>
          <a:p>
            <a:r>
              <a:rPr lang="en-US" dirty="0" smtClean="0"/>
              <a:t>Example: drug resistance in bacterial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16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Microeveolution</a:t>
            </a:r>
            <a:r>
              <a:rPr lang="en-US" sz="3200" dirty="0" smtClean="0"/>
              <a:t>: observable change in allele frequencies of a population over time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Stabilizing selection: favors intermediate phenotypes: graph should show narrow </a:t>
            </a:r>
            <a:r>
              <a:rPr lang="en-US" dirty="0" err="1" smtClean="0"/>
              <a:t>distrubution</a:t>
            </a:r>
            <a:r>
              <a:rPr lang="en-US" dirty="0" smtClean="0"/>
              <a:t> with peak in the middle.</a:t>
            </a:r>
          </a:p>
          <a:p>
            <a:r>
              <a:rPr lang="en-US" dirty="0" smtClean="0"/>
              <a:t>Example: gall fly galls</a:t>
            </a:r>
          </a:p>
          <a:p>
            <a:pPr lvl="1"/>
            <a:r>
              <a:rPr lang="en-US" dirty="0" smtClean="0"/>
              <a:t>Too big eaten </a:t>
            </a:r>
          </a:p>
          <a:p>
            <a:pPr lvl="1"/>
            <a:r>
              <a:rPr lang="en-US" dirty="0" smtClean="0"/>
              <a:t>Too small attacked by wasps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58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Microeveolution</a:t>
            </a:r>
            <a:r>
              <a:rPr lang="en-US" sz="3200" dirty="0" smtClean="0"/>
              <a:t>: observable change in allele frequencies of a population over time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Disruptive selection: favors phenotypes at both extremes of a trait’s range selecting against intermediate phenotypes.  Graph should show two peaks, one near each extreme phenotype with a low frequency in the middle.</a:t>
            </a:r>
          </a:p>
          <a:p>
            <a:r>
              <a:rPr lang="en-US" dirty="0" smtClean="0"/>
              <a:t>Example: body color in male lazuli buntings</a:t>
            </a:r>
          </a:p>
        </p:txBody>
      </p:sp>
    </p:spTree>
    <p:extLst>
      <p:ext uri="{BB962C8B-B14F-4D97-AF65-F5344CB8AC3E}">
        <p14:creationId xmlns:p14="http://schemas.microsoft.com/office/powerpoint/2010/main" val="134746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 Flow:  movement of alleles from one population to the other.  </a:t>
            </a:r>
          </a:p>
          <a:p>
            <a:r>
              <a:rPr lang="en-US" dirty="0" smtClean="0"/>
              <a:t>How it works: when animals move from one population to another and breed in the new population; when spores or seeds or plants or fungi are spread to new areas.</a:t>
            </a:r>
          </a:p>
          <a:p>
            <a:r>
              <a:rPr lang="en-US" dirty="0" smtClean="0"/>
              <a:t>Lots of gene flow results in: genetically  similar populations</a:t>
            </a:r>
          </a:p>
          <a:p>
            <a:r>
              <a:rPr lang="en-US" dirty="0" smtClean="0"/>
              <a:t>Limited gene flow results in : genetically different populations that could evolve into different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8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Biological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Linnaeus: Developed a classification system for all types of organisms based on physical attributes.</a:t>
            </a:r>
          </a:p>
          <a:p>
            <a:r>
              <a:rPr lang="en-US" dirty="0" smtClean="0"/>
              <a:t>Buffon: species shared ancestors and suggested Earth is older than 6,000 years</a:t>
            </a:r>
          </a:p>
          <a:p>
            <a:r>
              <a:rPr lang="en-US" dirty="0" smtClean="0"/>
              <a:t>E. Darwin: All organisms descended from a common ancestor and that more complex forms of life came from less complex forms</a:t>
            </a:r>
          </a:p>
          <a:p>
            <a:r>
              <a:rPr lang="en-US" dirty="0" err="1" smtClean="0"/>
              <a:t>Lamark</a:t>
            </a:r>
            <a:r>
              <a:rPr lang="en-US" dirty="0" smtClean="0"/>
              <a:t>: All organisms evolved toward perfection and complexity that structures became larger or smaller with use of disuse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Geologic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Catastrophism: Natural disasters such as  floods and volcanic eruptions have happened often during the Earth’s long history and these events have shaped landforms and caused species to become extinct.</a:t>
            </a:r>
          </a:p>
          <a:p>
            <a:r>
              <a:rPr lang="en-US" dirty="0" smtClean="0"/>
              <a:t>Gradualism: the principle that changes observed in landforms resulted from slow  changes over a period of time.</a:t>
            </a:r>
          </a:p>
          <a:p>
            <a:r>
              <a:rPr lang="en-US" dirty="0" smtClean="0"/>
              <a:t>Uniformitarianism: the theory that the biologic processes that shape Earth are uniform through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10.2</a:t>
            </a:r>
          </a:p>
          <a:p>
            <a:r>
              <a:rPr lang="en-US" dirty="0" smtClean="0"/>
              <a:t>Variation: the difference in the physical traits of an individual from those of other individuals in the group to which it belongs. </a:t>
            </a:r>
          </a:p>
          <a:p>
            <a:r>
              <a:rPr lang="en-US" dirty="0" smtClean="0"/>
              <a:t>Tortoise: example: Saddle back tortoises which have long necks and legs, live in wet areas with short plants</a:t>
            </a:r>
          </a:p>
          <a:p>
            <a:r>
              <a:rPr lang="en-US" dirty="0" smtClean="0"/>
              <a:t>Finch: example: finches with strong thick beaks live in areas with a lot of large hard-shelled nuts, while finches with more delicate beaks are found where insects of fruits are widely available.</a:t>
            </a:r>
          </a:p>
          <a:p>
            <a:r>
              <a:rPr lang="en-US" dirty="0" smtClean="0"/>
              <a:t>Finch adaption: a feature which allows an organism to better survive it’s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Fossil evidence: </a:t>
            </a:r>
            <a:r>
              <a:rPr lang="en-US" dirty="0" err="1" smtClean="0"/>
              <a:t>Glyprodon</a:t>
            </a:r>
            <a:r>
              <a:rPr lang="en-US" dirty="0" smtClean="0"/>
              <a:t>, a giant extinct armadillo that resembled living armadillos.  Also fossil shells of marine organisms high up in the mountains, showing great changes that occurred in the past</a:t>
            </a:r>
          </a:p>
          <a:p>
            <a:r>
              <a:rPr lang="en-US" dirty="0" smtClean="0"/>
              <a:t>Geographic evidence: Land that had been underwater was moved above sea level due to an earthquake, demonstrating that daily geologic processes can add up to a great change over a long period of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0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Artificial selection: the process by which humans change a species by breeding it for certain traits</a:t>
            </a:r>
          </a:p>
          <a:p>
            <a:r>
              <a:rPr lang="en-US" dirty="0" smtClean="0"/>
              <a:t>Heritability: the ability of a trait to be passed down from one generation to the next</a:t>
            </a:r>
          </a:p>
          <a:p>
            <a:r>
              <a:rPr lang="en-US" dirty="0" smtClean="0"/>
              <a:t>Struggle for survival: Populations would grow geometrically if resources were unlimited.  Instead, disease and a limited food supply keep the population smaller</a:t>
            </a:r>
          </a:p>
          <a:p>
            <a:r>
              <a:rPr lang="en-US" dirty="0" smtClean="0"/>
              <a:t>Natural Selection: a mechanism by which individuals that have inherited beneficial adaptions produce more offspring on average than other individuals</a:t>
            </a:r>
          </a:p>
        </p:txBody>
      </p:sp>
    </p:spTree>
    <p:extLst>
      <p:ext uri="{BB962C8B-B14F-4D97-AF65-F5344CB8AC3E}">
        <p14:creationId xmlns:p14="http://schemas.microsoft.com/office/powerpoint/2010/main" val="195058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10.3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Variation: the heritable differences that exist in every population are the bases are the basis for natural selection</a:t>
            </a:r>
          </a:p>
          <a:p>
            <a:r>
              <a:rPr lang="en-US" dirty="0" smtClean="0"/>
              <a:t>Over production: having many offspring increases the chance of survival but also results in competition for resources</a:t>
            </a:r>
          </a:p>
          <a:p>
            <a:r>
              <a:rPr lang="en-US" dirty="0" smtClean="0"/>
              <a:t>Adaption: a certain variation that allows an individual to survive better than other individuals it competes against.</a:t>
            </a:r>
          </a:p>
          <a:p>
            <a:r>
              <a:rPr lang="en-US" dirty="0" smtClean="0"/>
              <a:t>Descent with modification: Heritability of adaptions,  More individuals will have the trait in every following generation, as long as the environmental conditions remain beneficial for the trait.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9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Fossils: more primitive fossils are found in the lower rock layers</a:t>
            </a:r>
          </a:p>
          <a:p>
            <a:r>
              <a:rPr lang="en-US" dirty="0" smtClean="0"/>
              <a:t>Geography: Island species most closely resemble species on the nearest mainland, and populations can show variations from one island to the rest.</a:t>
            </a:r>
          </a:p>
          <a:p>
            <a:r>
              <a:rPr lang="en-US" dirty="0" smtClean="0"/>
              <a:t>Embryology:  Crab and barnacle larvae look identical, but have very different adult body forms.  Likewise, embryos‘ of vertebrates such as fish, birds, reptiles and mammals look very </a:t>
            </a:r>
            <a:r>
              <a:rPr lang="en-US" dirty="0" err="1" smtClean="0"/>
              <a:t>similiar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5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Homologous structures: Features that are similar in structure but appear in different organisms and have different functions.</a:t>
            </a:r>
          </a:p>
          <a:p>
            <a:r>
              <a:rPr lang="en-US" dirty="0" smtClean="0"/>
              <a:t>Vestigial Structures: Remnants or organs or structures that had a function in an early ancestor.</a:t>
            </a:r>
          </a:p>
          <a:p>
            <a:r>
              <a:rPr lang="en-US" dirty="0" smtClean="0"/>
              <a:t>Analogous structures: Structures that perform a similar function but are not similar in origin.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1058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Theories of Biological Change</vt:lpstr>
      <vt:lpstr>Theories of Geologic Change</vt:lpstr>
      <vt:lpstr>PowerPoint Presentation</vt:lpstr>
      <vt:lpstr>PowerPoint Presentation</vt:lpstr>
      <vt:lpstr>10.3</vt:lpstr>
      <vt:lpstr>10.3</vt:lpstr>
      <vt:lpstr>10.4</vt:lpstr>
      <vt:lpstr>10.4</vt:lpstr>
      <vt:lpstr>10.5</vt:lpstr>
      <vt:lpstr>11.1</vt:lpstr>
      <vt:lpstr>11.1</vt:lpstr>
      <vt:lpstr>11.2</vt:lpstr>
      <vt:lpstr>Microeveolution: observable change in allele frequencies of a population over time</vt:lpstr>
      <vt:lpstr>Microeveolution: observable change in allele frequencies of a population over time</vt:lpstr>
      <vt:lpstr>Microeveolution: observable change in allele frequencies of a population over time</vt:lpstr>
      <vt:lpstr>11.3</vt:lpstr>
      <vt:lpstr>PowerPoint Presentation</vt:lpstr>
    </vt:vector>
  </TitlesOfParts>
  <Company>ACPS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L. Lewis</dc:creator>
  <cp:lastModifiedBy>Ashlie</cp:lastModifiedBy>
  <cp:revision>6</cp:revision>
  <dcterms:created xsi:type="dcterms:W3CDTF">2013-03-15T13:17:42Z</dcterms:created>
  <dcterms:modified xsi:type="dcterms:W3CDTF">2013-03-16T19:31:44Z</dcterms:modified>
</cp:coreProperties>
</file>