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  <p:sldMasterId id="2147483704" r:id="rId23"/>
    <p:sldMasterId id="2147483706" r:id="rId24"/>
    <p:sldMasterId id="2147483708" r:id="rId25"/>
    <p:sldMasterId id="2147483710" r:id="rId26"/>
    <p:sldMasterId id="2147483712" r:id="rId27"/>
    <p:sldMasterId id="2147483714" r:id="rId28"/>
    <p:sldMasterId id="2147483716" r:id="rId29"/>
    <p:sldMasterId id="2147483718" r:id="rId30"/>
    <p:sldMasterId id="2147483720" r:id="rId31"/>
    <p:sldMasterId id="2147483722" r:id="rId32"/>
    <p:sldMasterId id="2147483724" r:id="rId33"/>
    <p:sldMasterId id="2147483726" r:id="rId34"/>
  </p:sldMasterIdLst>
  <p:notesMasterIdLst>
    <p:notesMasterId r:id="rId90"/>
  </p:notesMasterIdLst>
  <p:sldIdLst>
    <p:sldId id="310" r:id="rId35"/>
    <p:sldId id="311" r:id="rId36"/>
    <p:sldId id="348" r:id="rId37"/>
    <p:sldId id="349" r:id="rId38"/>
    <p:sldId id="350" r:id="rId39"/>
    <p:sldId id="356" r:id="rId40"/>
    <p:sldId id="353" r:id="rId41"/>
    <p:sldId id="354" r:id="rId42"/>
    <p:sldId id="355" r:id="rId43"/>
    <p:sldId id="357" r:id="rId44"/>
    <p:sldId id="352" r:id="rId45"/>
    <p:sldId id="394" r:id="rId46"/>
    <p:sldId id="312" r:id="rId47"/>
    <p:sldId id="313" r:id="rId48"/>
    <p:sldId id="314" r:id="rId49"/>
    <p:sldId id="358" r:id="rId50"/>
    <p:sldId id="360" r:id="rId51"/>
    <p:sldId id="361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410" r:id="rId67"/>
    <p:sldId id="395" r:id="rId68"/>
    <p:sldId id="377" r:id="rId69"/>
    <p:sldId id="378" r:id="rId70"/>
    <p:sldId id="379" r:id="rId71"/>
    <p:sldId id="380" r:id="rId72"/>
    <p:sldId id="381" r:id="rId73"/>
    <p:sldId id="396" r:id="rId74"/>
    <p:sldId id="397" r:id="rId75"/>
    <p:sldId id="382" r:id="rId76"/>
    <p:sldId id="383" r:id="rId77"/>
    <p:sldId id="384" r:id="rId78"/>
    <p:sldId id="398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15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>
      <p:cViewPr>
        <p:scale>
          <a:sx n="71" d="100"/>
          <a:sy n="71" d="100"/>
        </p:scale>
        <p:origin x="-107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76" Type="http://schemas.openxmlformats.org/officeDocument/2006/relationships/slide" Target="slides/slide42.xml"/><Relationship Id="rId84" Type="http://schemas.openxmlformats.org/officeDocument/2006/relationships/slide" Target="slides/slide50.xml"/><Relationship Id="rId89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74" Type="http://schemas.openxmlformats.org/officeDocument/2006/relationships/slide" Target="slides/slide40.xml"/><Relationship Id="rId79" Type="http://schemas.openxmlformats.org/officeDocument/2006/relationships/slide" Target="slides/slide45.xml"/><Relationship Id="rId87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7.xml"/><Relationship Id="rId82" Type="http://schemas.openxmlformats.org/officeDocument/2006/relationships/slide" Target="slides/slide48.xml"/><Relationship Id="rId90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77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80" Type="http://schemas.openxmlformats.org/officeDocument/2006/relationships/slide" Target="slides/slide46.xml"/><Relationship Id="rId85" Type="http://schemas.openxmlformats.org/officeDocument/2006/relationships/slide" Target="slides/slide5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83" Type="http://schemas.openxmlformats.org/officeDocument/2006/relationships/slide" Target="slides/slide49.xml"/><Relationship Id="rId88" Type="http://schemas.openxmlformats.org/officeDocument/2006/relationships/slide" Target="slides/slide54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slide" Target="slides/slide39.xml"/><Relationship Id="rId78" Type="http://schemas.openxmlformats.org/officeDocument/2006/relationships/slide" Target="slides/slide44.xml"/><Relationship Id="rId81" Type="http://schemas.openxmlformats.org/officeDocument/2006/relationships/slide" Target="slides/slide47.xml"/><Relationship Id="rId86" Type="http://schemas.openxmlformats.org/officeDocument/2006/relationships/slide" Target="slides/slide5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CB44-A51E-4A4F-A89D-4CC9073F4411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E46C5-50E3-4617-B08D-B1A8C1E9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48462F-110D-4EC0-BD71-51879432FE7A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17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DFC5D1-74BE-42F8-A2FE-4088A56B766F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26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440FAA-2B24-465F-BAAB-94DE0C92490F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27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E064F5-3AF7-4AAB-96DD-5B6D9CF0E8E0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28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C05E0-0163-4F3D-AB82-57D1D10A52BB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29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066A63-7EB1-40AC-AEB7-B853597E1573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30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56D9AD-47BD-40E5-96CA-AA5079D3391F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31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CD011E-0108-46A1-994E-DCEFD2783707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32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BD9330-8467-4339-8520-8F1D044A1DE7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35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F40FC8-E788-4A8A-BF09-DE8AC9F0E39D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36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36EB2B-621C-4AA1-B18E-4CE9655B1EC1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37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00E7F8-141A-436A-9676-4EDECD2AA716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18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E125ED-9133-4399-A383-61E2E8DF21CD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38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1598BF-3E42-4B37-9833-5EC3F45E0D56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39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EE368B-6F31-481C-A5E0-C6553BA9B782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42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972EC8-721E-4B64-B483-D695A6433705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43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B133E4-DCA2-444E-ACFC-DF5BA2BD7F35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44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900" smtClean="0"/>
              <a:t>Strong evidence for a single origin in evolutionary theory.</a:t>
            </a:r>
            <a:endParaRPr lang="en-US" sz="10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40C790-94B6-4E82-95B2-7351D35BB89F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46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A171C9-0C0A-4CAF-A66A-213B65AB1394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47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3B7BF2-F116-4C29-8235-8D2340269FA5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48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CE659-292A-4EA1-8F2D-165F26C8BA80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49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AD1EC0-034B-4386-9347-181D0F3AE315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50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6D5AE4-14CB-4944-ADEC-5CB60081B37B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19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4811A9-0307-4726-A577-4D2AFDAB7891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51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9EC5EB-DCD7-4F15-8D74-AC295FBF4ED8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52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D32A3F-ED96-4C84-AE7E-4EDF1E2AC95A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53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19A0B-7D17-4D07-A5E9-C5A9E7E0C0B2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54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C3FA2B-EAD7-4D27-B478-A78A5589BB7E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20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FA4855-CA61-44AE-94AF-DA0DB6FDBC4F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21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B3A01B-9150-4A97-9945-7A98699F9D87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22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B6E6E3-D472-4340-BF1C-9CFEC69155FC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23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2212C5-BCA0-45B9-A25E-A2766B4A4418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24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B6CBC3-8E7E-4AD9-9892-F1E0B4CD3BDB}" type="slidenum">
              <a:rPr lang="en-US" sz="1200" smtClean="0">
                <a:solidFill>
                  <a:srgbClr val="000000"/>
                </a:solidFill>
                <a:latin typeface="Times" pitchFamily="84" charset="0"/>
              </a:rPr>
              <a:pPr/>
              <a:t>25</a:t>
            </a:fld>
            <a:endParaRPr lang="en-US" sz="1200" smtClean="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1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40458C"/>
                </a:solidFill>
              </a:rPr>
              <a:t>2005-2006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2FB6-0F6E-4BAB-8CF7-9E6789AA2F10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0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2FB6-0F6E-4BAB-8CF7-9E6789AA2F10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0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2FB6-0F6E-4BAB-8CF7-9E6789AA2F10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0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6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E9E0-8D7E-4B51-958A-1E62D0931C2A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1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0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1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40458C"/>
                </a:solidFill>
              </a:rPr>
              <a:t>2005-2006</a:t>
            </a:r>
            <a:endParaRPr lang="en-US" b="0">
              <a:solidFill>
                <a:srgbClr val="40458C"/>
              </a:solidFill>
            </a:endParaRP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1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0351-0A23-4332-9BAB-30B408C3F6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3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E224-E1F3-495F-8100-F6F2E8A45496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28A7-2A8A-4C4C-AEF4-38BFB423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AA826-AA47-4267-9DD5-17E53A7D38F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40458C"/>
                </a:solidFill>
              </a:rPr>
              <a:t>Regents Biology</a:t>
            </a:r>
            <a:endParaRPr lang="en-US" smtClean="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1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1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1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1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1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1.bin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1.bin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2.bin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audio" Target="../media/audio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audio" Target="../media/audio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4.bin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wmf"/><Relationship Id="rId5" Type="http://schemas.openxmlformats.org/officeDocument/2006/relationships/audio" Target="../media/audio1.bin"/><Relationship Id="rId4" Type="http://schemas.openxmlformats.org/officeDocument/2006/relationships/audio" Target="../media/audio3.bin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5.bin"/><Relationship Id="rId5" Type="http://schemas.openxmlformats.org/officeDocument/2006/relationships/audio" Target="../media/audio1.bin"/><Relationship Id="rId4" Type="http://schemas.openxmlformats.org/officeDocument/2006/relationships/audio" Target="../media/audio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audio1.bin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wmf"/><Relationship Id="rId5" Type="http://schemas.openxmlformats.org/officeDocument/2006/relationships/audio" Target="../media/audio3.bin"/><Relationship Id="rId4" Type="http://schemas.openxmlformats.org/officeDocument/2006/relationships/audio" Target="../media/audio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audio" Target="../media/audio1.bin"/><Relationship Id="rId5" Type="http://schemas.openxmlformats.org/officeDocument/2006/relationships/audio" Target="../media/audio5.bin"/><Relationship Id="rId4" Type="http://schemas.openxmlformats.org/officeDocument/2006/relationships/audio" Target="../media/audio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6.bin"/><Relationship Id="rId4" Type="http://schemas.openxmlformats.org/officeDocument/2006/relationships/audio" Target="../media/audio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1.bin"/><Relationship Id="rId5" Type="http://schemas.openxmlformats.org/officeDocument/2006/relationships/audio" Target="../media/audio5.bin"/><Relationship Id="rId4" Type="http://schemas.openxmlformats.org/officeDocument/2006/relationships/audio" Target="../media/audio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5" Type="http://schemas.openxmlformats.org/officeDocument/2006/relationships/audio" Target="../media/audio1.bin"/><Relationship Id="rId4" Type="http://schemas.openxmlformats.org/officeDocument/2006/relationships/audio" Target="../media/audio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audio" Target="../media/audio3.bin"/><Relationship Id="rId5" Type="http://schemas.openxmlformats.org/officeDocument/2006/relationships/audio" Target="../media/audio4.bin"/><Relationship Id="rId4" Type="http://schemas.openxmlformats.org/officeDocument/2006/relationships/audio" Target="../media/audio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audio" Target="../media/audio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audio" Target="../media/audio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1.bin"/><Relationship Id="rId5" Type="http://schemas.openxmlformats.org/officeDocument/2006/relationships/audio" Target="../media/audio5.bin"/><Relationship Id="rId4" Type="http://schemas.openxmlformats.org/officeDocument/2006/relationships/audio" Target="../media/audio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16.wmf"/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6" Type="http://schemas.openxmlformats.org/officeDocument/2006/relationships/audio" Target="../media/audio4.bin"/><Relationship Id="rId11" Type="http://schemas.openxmlformats.org/officeDocument/2006/relationships/image" Target="../media/image14.wmf"/><Relationship Id="rId5" Type="http://schemas.openxmlformats.org/officeDocument/2006/relationships/audio" Target="../media/audio7.bin"/><Relationship Id="rId15" Type="http://schemas.openxmlformats.org/officeDocument/2006/relationships/image" Target="../media/image25.wmf"/><Relationship Id="rId10" Type="http://schemas.openxmlformats.org/officeDocument/2006/relationships/image" Target="../media/image23.wmf"/><Relationship Id="rId4" Type="http://schemas.openxmlformats.org/officeDocument/2006/relationships/audio" Target="../media/audio1.bin"/><Relationship Id="rId9" Type="http://schemas.openxmlformats.org/officeDocument/2006/relationships/image" Target="../media/image22.wmf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DNA Replication Objectives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Summarize the process of DNA replication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Identify the role of enzymes in the replication of DNA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how complementary base pairing guides DNA replication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how errors are corrected during DNA replication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Two identical molecules of DNA result</a:t>
            </a:r>
          </a:p>
          <a:p>
            <a:pPr lvl="1"/>
            <a:r>
              <a:rPr lang="en-US" dirty="0" smtClean="0"/>
              <a:t>Each new molecule has one strand from the original molecule and one new strand</a:t>
            </a:r>
          </a:p>
          <a:p>
            <a:pPr lvl="2"/>
            <a:r>
              <a:rPr lang="en-US" dirty="0" smtClean="0"/>
              <a:t>As a result, DNA replication is called </a:t>
            </a:r>
            <a:r>
              <a:rPr lang="en-US" dirty="0" smtClean="0">
                <a:solidFill>
                  <a:srgbClr val="FF0000"/>
                </a:solidFill>
              </a:rPr>
              <a:t>semiconservative</a:t>
            </a:r>
            <a:r>
              <a:rPr lang="en-US" dirty="0" smtClean="0"/>
              <a:t> because one old strand is conserved, and one complementary new strand is made.</a:t>
            </a:r>
          </a:p>
        </p:txBody>
      </p:sp>
    </p:spTree>
    <p:extLst>
      <p:ext uri="{BB962C8B-B14F-4D97-AF65-F5344CB8AC3E}">
        <p14:creationId xmlns:p14="http://schemas.microsoft.com/office/powerpoint/2010/main" val="23662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2.bp.blogspot.com/_bDXG-tBJ9qU/TJvtBXcfr4I/AAAAAAAAAAM/CotAN2KXooA/s1600/DNA+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7" y="673395"/>
            <a:ext cx="881377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Lab: Modeling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two zipping plastic bags to model how complementary strands of DNA attach during replication</a:t>
            </a:r>
          </a:p>
          <a:p>
            <a:r>
              <a:rPr lang="en-US" dirty="0" smtClean="0"/>
              <a:t>Materials: two zipping bags, scissors</a:t>
            </a:r>
          </a:p>
          <a:p>
            <a:r>
              <a:rPr lang="en-US" dirty="0" smtClean="0"/>
              <a:t>Procedure:</a:t>
            </a:r>
          </a:p>
          <a:p>
            <a:r>
              <a:rPr lang="en-US" dirty="0" smtClean="0"/>
              <a:t>1. cut the sliding zippers off both bags.  </a:t>
            </a:r>
          </a:p>
          <a:p>
            <a:pPr lvl="1"/>
            <a:r>
              <a:rPr lang="en-US" dirty="0" smtClean="0"/>
              <a:t>One zipper represents the template strands of a DNA molecule</a:t>
            </a:r>
          </a:p>
          <a:p>
            <a:r>
              <a:rPr lang="en-US" dirty="0" smtClean="0"/>
              <a:t>2. Cut one of the zippers into four smaller pieces and unzip each of them.  These represent free nucleotides.  Don’t worry about which nucleotide is which in this activity</a:t>
            </a:r>
          </a:p>
          <a:p>
            <a:r>
              <a:rPr lang="en-US" dirty="0" smtClean="0"/>
              <a:t>3.  Use the pieces to model replication to a classmate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DNA Replication Concept Review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Describe what happens at a DNA replication fork during replication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Describe the role of helicases and DNA polymerases during DNA replication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State why DNA replication is a semi conservative process.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Compare the number of replication forks in a prokaryotic and eukaryotic DNA during replication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are replication errors corrected?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Why are there two DNA polymerases at one replication fork?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Why are  DNA repair enzymes important to an organisms survival?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Is a mutation that occurs during the formation of an egg cell or sperm cell more significant than a mutation that occurs in a body cell?  Explain.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Protein Synthesis Objectives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Outline the flow of genetic information in cells from DNA to protein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Compare the structure of RNA with that of DNA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Summarize the process of transcription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the importance of the genetic code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Compare the role of mRNA, </a:t>
            </a:r>
            <a:r>
              <a:rPr lang="en-US" dirty="0" err="1" smtClean="0">
                <a:solidFill>
                  <a:srgbClr val="C00000"/>
                </a:solidFill>
              </a:rPr>
              <a:t>rRNA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tRNA</a:t>
            </a:r>
            <a:r>
              <a:rPr lang="en-US" dirty="0" smtClean="0">
                <a:solidFill>
                  <a:srgbClr val="C00000"/>
                </a:solidFill>
              </a:rPr>
              <a:t> in translation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Identify the importance of learning about the human genome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Protein Synthesis Vocabulary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Ribonucleic acid RNA		transcription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Translation				protein synthesis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Ribose				mRNA (messenger)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rRNA</a:t>
            </a:r>
            <a:r>
              <a:rPr lang="en-US" dirty="0" smtClean="0">
                <a:solidFill>
                  <a:srgbClr val="7030A0"/>
                </a:solidFill>
              </a:rPr>
              <a:t>	 (ribosomal)		</a:t>
            </a:r>
            <a:r>
              <a:rPr lang="en-US" dirty="0" err="1" smtClean="0">
                <a:solidFill>
                  <a:srgbClr val="7030A0"/>
                </a:solidFill>
              </a:rPr>
              <a:t>tRNA</a:t>
            </a:r>
            <a:r>
              <a:rPr lang="en-US" dirty="0" smtClean="0">
                <a:solidFill>
                  <a:srgbClr val="7030A0"/>
                </a:solidFill>
              </a:rPr>
              <a:t>  (transfer)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RNA polymerase			promoter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Termination signal		genetic code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Codon				anticodon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genome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Explain the Central Dogma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Describe how Transcription converts a gene into a single-stranded RNA molecule.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Identify the three main types of RNA and their functions.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Vocabulary: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Central dogma  messenger RNA    </a:t>
            </a:r>
            <a:r>
              <a:rPr lang="en-US" dirty="0" err="1" smtClean="0">
                <a:solidFill>
                  <a:srgbClr val="7030A0"/>
                </a:solidFill>
              </a:rPr>
              <a:t>RNA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Transcription   RNA polymerase  ribosomal RNA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Transfer RNA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solidFill>
                  <a:srgbClr val="40458C"/>
                </a:solidFill>
              </a:rPr>
              <a:t>2005-2006</a:t>
            </a:r>
            <a:endParaRPr lang="en-US" sz="1400" b="0" smtClean="0">
              <a:solidFill>
                <a:srgbClr val="40458C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905000" y="1981200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660066"/>
                </a:solidFill>
              </a:rPr>
              <a:t>From Gene to Protein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01" b="15894"/>
          <a:stretch>
            <a:fillRect/>
          </a:stretch>
        </p:blipFill>
        <p:spPr bwMode="auto">
          <a:xfrm>
            <a:off x="7696200" y="533400"/>
            <a:ext cx="1031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trans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1450"/>
            <a:ext cx="57912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124200"/>
            <a:ext cx="26146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3559175" y="3440113"/>
            <a:ext cx="25908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3716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1" charset="2"/>
              <a:buChar char="§"/>
            </a:pPr>
            <a:r>
              <a:rPr lang="en-US" sz="3000" b="1" smtClean="0">
                <a:solidFill>
                  <a:srgbClr val="0F116A"/>
                </a:solidFill>
              </a:rPr>
              <a:t>Bodies are made up of cells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1" charset="2"/>
              <a:buChar char="§"/>
            </a:pPr>
            <a:r>
              <a:rPr lang="en-US" sz="3000" b="1" smtClean="0">
                <a:solidFill>
                  <a:srgbClr val="0F116A"/>
                </a:solidFill>
              </a:rPr>
              <a:t>All cells run on a set of instructions spelled out in DNA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429000"/>
            <a:ext cx="2352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Bodies </a:t>
            </a:r>
            <a:r>
              <a:rPr lang="en-US" smtClean="0">
                <a:sym typeface="Symbol" pitchFamily="1" charset="2"/>
              </a:rPr>
              <a:t> Cells  DNA</a:t>
            </a:r>
            <a:r>
              <a:rPr lang="en-US" smtClean="0"/>
              <a:t> </a:t>
            </a:r>
          </a:p>
        </p:txBody>
      </p:sp>
      <p:sp>
        <p:nvSpPr>
          <p:cNvPr id="436234" name="AutoShape 10"/>
          <p:cNvSpPr>
            <a:spLocks noChangeArrowheads="1"/>
          </p:cNvSpPr>
          <p:nvPr/>
        </p:nvSpPr>
        <p:spPr bwMode="auto">
          <a:xfrm>
            <a:off x="2797175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36235" name="AutoShape 11"/>
          <p:cNvSpPr>
            <a:spLocks noChangeArrowheads="1"/>
          </p:cNvSpPr>
          <p:nvPr/>
        </p:nvSpPr>
        <p:spPr bwMode="auto">
          <a:xfrm>
            <a:off x="5921375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build="p" autoUpdateAnimBg="0"/>
      <p:bldP spid="436234" grpId="0" animBg="1"/>
      <p:bldP spid="4362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0" b="12715"/>
          <a:stretch>
            <a:fillRect/>
          </a:stretch>
        </p:blipFill>
        <p:spPr bwMode="auto">
          <a:xfrm>
            <a:off x="5867400" y="1828800"/>
            <a:ext cx="25415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4800600" y="1676400"/>
            <a:ext cx="4097338" cy="4491038"/>
            <a:chOff x="3120" y="1152"/>
            <a:chExt cx="2362" cy="2589"/>
          </a:xfrm>
        </p:grpSpPr>
        <p:pic>
          <p:nvPicPr>
            <p:cNvPr id="615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9" r="27000" b="14464"/>
            <a:stretch>
              <a:fillRect/>
            </a:stretch>
          </p:blipFill>
          <p:spPr bwMode="auto">
            <a:xfrm>
              <a:off x="3120" y="1152"/>
              <a:ext cx="2362" cy="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3744" y="1152"/>
              <a:ext cx="9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DNA: </a:t>
            </a:r>
            <a:r>
              <a:rPr lang="en-US" smtClean="0">
                <a:solidFill>
                  <a:srgbClr val="0F116A"/>
                </a:solidFill>
              </a:rPr>
              <a:t>Paired bases</a:t>
            </a:r>
            <a:endParaRPr lang="en-US" smtClean="0"/>
          </a:p>
        </p:txBody>
      </p:sp>
      <p:sp>
        <p:nvSpPr>
          <p:cNvPr id="43827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572000" cy="4953000"/>
          </a:xfrm>
        </p:spPr>
        <p:txBody>
          <a:bodyPr/>
          <a:lstStyle/>
          <a:p>
            <a:pPr eaLnBrk="1" hangingPunct="1"/>
            <a:r>
              <a:rPr lang="en-US" smtClean="0"/>
              <a:t>Bases match together</a:t>
            </a:r>
            <a:endParaRPr lang="en-US" u="sng" smtClean="0"/>
          </a:p>
          <a:p>
            <a:pPr lvl="1" eaLnBrk="1" hangingPunct="1"/>
            <a:r>
              <a:rPr lang="en-US" sz="3200" u="sng" smtClean="0">
                <a:solidFill>
                  <a:srgbClr val="CC0000"/>
                </a:solidFill>
              </a:rPr>
              <a:t>A pairs with T</a:t>
            </a:r>
            <a:r>
              <a:rPr lang="en-US" sz="3200" smtClean="0">
                <a:solidFill>
                  <a:schemeClr val="tx2"/>
                </a:solidFill>
              </a:rPr>
              <a:t> </a:t>
            </a:r>
          </a:p>
          <a:p>
            <a:pPr lvl="2" eaLnBrk="1" hangingPunct="1"/>
            <a:r>
              <a:rPr lang="en-US" sz="3200" smtClean="0">
                <a:solidFill>
                  <a:schemeClr val="tx2"/>
                </a:solidFill>
              </a:rPr>
              <a:t>A : T</a:t>
            </a:r>
          </a:p>
          <a:p>
            <a:pPr lvl="1" eaLnBrk="1" hangingPunct="1"/>
            <a:r>
              <a:rPr lang="en-US" sz="3200" u="sng" smtClean="0">
                <a:solidFill>
                  <a:srgbClr val="CC0000"/>
                </a:solidFill>
              </a:rPr>
              <a:t>C pairs with G</a:t>
            </a:r>
            <a:endParaRPr lang="en-US" sz="3200" smtClean="0">
              <a:solidFill>
                <a:schemeClr val="tx2"/>
              </a:solidFill>
            </a:endParaRPr>
          </a:p>
          <a:p>
            <a:pPr lvl="2" eaLnBrk="1" hangingPunct="1"/>
            <a:r>
              <a:rPr lang="en-US" sz="3200" smtClean="0">
                <a:solidFill>
                  <a:schemeClr val="tx2"/>
                </a:solidFill>
              </a:rPr>
              <a:t>C : G</a:t>
            </a:r>
          </a:p>
          <a:p>
            <a:pPr lvl="1" eaLnBrk="1" hangingPunct="1"/>
            <a:r>
              <a:rPr lang="en-US" sz="3200" smtClean="0"/>
              <a:t>weak bonds between </a:t>
            </a:r>
            <a:r>
              <a:rPr lang="en-US" sz="3200" u="sng" smtClean="0">
                <a:solidFill>
                  <a:srgbClr val="CC0000"/>
                </a:solidFill>
              </a:rPr>
              <a:t>bases</a:t>
            </a:r>
            <a:r>
              <a:rPr lang="en-US" sz="3200" smtClean="0"/>
              <a:t> join 2 strands</a:t>
            </a:r>
          </a:p>
          <a:p>
            <a:pPr lvl="2" eaLnBrk="1" hangingPunct="1"/>
            <a:r>
              <a:rPr lang="en-US" smtClean="0"/>
              <a:t>can separate easily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DNA Replication Vocabulary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DNA replication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helicase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replication fork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DNA polymerase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Semi-conservative replication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mutation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971800"/>
            <a:ext cx="27336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3429000" y="3440113"/>
            <a:ext cx="25908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3716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1" charset="2"/>
              <a:buChar char="§"/>
            </a:pPr>
            <a:r>
              <a:rPr lang="en-US" sz="3000" b="1" smtClean="0">
                <a:solidFill>
                  <a:srgbClr val="0F116A"/>
                </a:solidFill>
              </a:rPr>
              <a:t>How does DNA code for cells &amp; bodies?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1" charset="2"/>
              <a:buChar char="u"/>
            </a:pPr>
            <a:r>
              <a:rPr lang="en-US" sz="2800" b="1" smtClean="0">
                <a:solidFill>
                  <a:srgbClr val="40458C"/>
                </a:solidFill>
              </a:rPr>
              <a:t>how are cells and bodies made from the instructions in DNA</a:t>
            </a:r>
          </a:p>
        </p:txBody>
      </p:sp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429000"/>
            <a:ext cx="2352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" charset="2"/>
              </a:rPr>
              <a:t>DNA</a:t>
            </a:r>
            <a:r>
              <a:rPr lang="en-US" smtClean="0"/>
              <a:t> </a:t>
            </a:r>
            <a:r>
              <a:rPr lang="en-US" smtClean="0">
                <a:sym typeface="Symbol" pitchFamily="1" charset="2"/>
              </a:rPr>
              <a:t> Cells  </a:t>
            </a:r>
            <a:r>
              <a:rPr lang="en-US" smtClean="0"/>
              <a:t>Bodies</a:t>
            </a:r>
          </a:p>
        </p:txBody>
      </p:sp>
      <p:sp>
        <p:nvSpPr>
          <p:cNvPr id="467975" name="AutoShape 7"/>
          <p:cNvSpPr>
            <a:spLocks noChangeArrowheads="1"/>
          </p:cNvSpPr>
          <p:nvPr/>
        </p:nvSpPr>
        <p:spPr bwMode="auto">
          <a:xfrm>
            <a:off x="2667000" y="4662488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67976" name="AutoShape 8"/>
          <p:cNvSpPr>
            <a:spLocks noChangeArrowheads="1"/>
          </p:cNvSpPr>
          <p:nvPr/>
        </p:nvSpPr>
        <p:spPr bwMode="auto">
          <a:xfrm>
            <a:off x="5813425" y="4648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7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5" grpId="0" animBg="1"/>
      <p:bldP spid="4679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28800"/>
            <a:ext cx="27336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9" name="Picture 11" descr="growth_horm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3733800" y="2057400"/>
            <a:ext cx="15001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371600"/>
            <a:ext cx="845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1" charset="2"/>
              <a:buChar char="§"/>
            </a:pPr>
            <a:r>
              <a:rPr lang="en-US" sz="3000" b="1" u="sng" smtClean="0">
                <a:solidFill>
                  <a:srgbClr val="CC0000"/>
                </a:solidFill>
              </a:rPr>
              <a:t>DNA has the information to build proteins</a:t>
            </a:r>
            <a:endParaRPr lang="en-US" sz="3000" b="1" smtClean="0">
              <a:solidFill>
                <a:srgbClr val="0F116A"/>
              </a:solidFill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" charset="2"/>
              </a:rPr>
              <a:t>DNA</a:t>
            </a:r>
            <a:r>
              <a:rPr lang="en-US" smtClean="0"/>
              <a:t> </a:t>
            </a:r>
            <a:r>
              <a:rPr lang="en-US" smtClean="0">
                <a:sym typeface="Symbol" pitchFamily="1" charset="2"/>
              </a:rPr>
              <a:t> Proteins  Cells  </a:t>
            </a:r>
            <a:r>
              <a:rPr lang="en-US" smtClean="0"/>
              <a:t>Bodies 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2590800" y="3276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5715000" y="3276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6553200" y="2209800"/>
            <a:ext cx="2590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3657600" y="3870325"/>
            <a:ext cx="168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F116A"/>
                </a:solidFill>
              </a:rPr>
              <a:t>proteins</a:t>
            </a:r>
          </a:p>
        </p:txBody>
      </p:sp>
      <p:pic>
        <p:nvPicPr>
          <p:cNvPr id="4372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495800"/>
            <a:ext cx="18700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7261" name="AutoShape 13"/>
          <p:cNvSpPr>
            <a:spLocks noChangeArrowheads="1"/>
          </p:cNvSpPr>
          <p:nvPr/>
        </p:nvSpPr>
        <p:spPr bwMode="auto">
          <a:xfrm rot="8546186">
            <a:off x="5267325" y="4997450"/>
            <a:ext cx="1681163" cy="304800"/>
          </a:xfrm>
          <a:prstGeom prst="rightArrow">
            <a:avLst>
              <a:gd name="adj1" fmla="val 50000"/>
              <a:gd name="adj2" fmla="val 13789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7924800" y="4343400"/>
            <a:ext cx="1031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F116A"/>
                </a:solidFill>
              </a:rPr>
              <a:t>cells</a:t>
            </a:r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2070100" y="6308725"/>
            <a:ext cx="1411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F116A"/>
                </a:solidFill>
              </a:rPr>
              <a:t>bodies</a:t>
            </a:r>
          </a:p>
        </p:txBody>
      </p:sp>
      <p:sp>
        <p:nvSpPr>
          <p:cNvPr id="8206" name="AutoShape 17"/>
          <p:cNvSpPr>
            <a:spLocks noChangeArrowheads="1"/>
          </p:cNvSpPr>
          <p:nvPr/>
        </p:nvSpPr>
        <p:spPr bwMode="auto">
          <a:xfrm>
            <a:off x="5321300" y="5892800"/>
            <a:ext cx="3708400" cy="7429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</a:rPr>
              <a:t>DNA gets all the glory,</a:t>
            </a:r>
            <a:br>
              <a:rPr lang="en-US" sz="2200" b="1" smtClean="0">
                <a:solidFill>
                  <a:srgbClr val="000000"/>
                </a:solidFill>
              </a:rPr>
            </a:br>
            <a:r>
              <a:rPr lang="en-US" sz="2200" b="1" smtClean="0">
                <a:solidFill>
                  <a:srgbClr val="000000"/>
                </a:solidFill>
              </a:rPr>
              <a:t>Proteins do all the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5" grpId="0" animBg="1"/>
      <p:bldP spid="437256" grpId="0" animBg="1"/>
      <p:bldP spid="437258" grpId="0"/>
      <p:bldP spid="437261" grpId="0" animBg="1"/>
      <p:bldP spid="437263" grpId="0"/>
      <p:bldP spid="4372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know?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495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DNA</a:t>
            </a:r>
            <a:endParaRPr lang="en-US" smtClean="0"/>
          </a:p>
          <a:p>
            <a:pPr lvl="1" eaLnBrk="1" hangingPunct="1"/>
            <a:r>
              <a:rPr lang="en-US" smtClean="0"/>
              <a:t>DNA is the genetic information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Proteins</a:t>
            </a:r>
            <a:endParaRPr lang="en-US" smtClean="0"/>
          </a:p>
          <a:p>
            <a:pPr lvl="1" eaLnBrk="1" hangingPunct="1"/>
            <a:r>
              <a:rPr lang="en-US" smtClean="0"/>
              <a:t>proteins run living organisms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enzymes</a:t>
            </a:r>
            <a:endParaRPr lang="en-US" smtClean="0"/>
          </a:p>
          <a:p>
            <a:pPr lvl="2" eaLnBrk="1" hangingPunct="1"/>
            <a:r>
              <a:rPr lang="en-US" smtClean="0"/>
              <a:t>all chemical reactions in living organisms are controlled by enzymes (proteins)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structure</a:t>
            </a:r>
            <a:endParaRPr lang="en-US" smtClean="0"/>
          </a:p>
          <a:p>
            <a:pPr lvl="2" eaLnBrk="1" hangingPunct="1"/>
            <a:r>
              <a:rPr lang="en-US" smtClean="0"/>
              <a:t>all living organisms are built out of proteins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DNA is the instructions for making proteins</a:t>
            </a:r>
            <a:endParaRPr 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0" b="12715"/>
          <a:stretch>
            <a:fillRect/>
          </a:stretch>
        </p:blipFill>
        <p:spPr bwMode="auto">
          <a:xfrm>
            <a:off x="7239000" y="457200"/>
            <a:ext cx="1506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852" name="Group 20"/>
          <p:cNvGrpSpPr>
            <a:grpSpLocks/>
          </p:cNvGrpSpPr>
          <p:nvPr/>
        </p:nvGrpSpPr>
        <p:grpSpPr bwMode="auto">
          <a:xfrm>
            <a:off x="4953000" y="4083050"/>
            <a:ext cx="4010025" cy="2770188"/>
            <a:chOff x="1824" y="1677"/>
            <a:chExt cx="3822" cy="2640"/>
          </a:xfrm>
        </p:grpSpPr>
        <p:sp>
          <p:nvSpPr>
            <p:cNvPr id="10245" name="Oval 11"/>
            <p:cNvSpPr>
              <a:spLocks noChangeArrowheads="1"/>
            </p:cNvSpPr>
            <p:nvPr/>
          </p:nvSpPr>
          <p:spPr bwMode="auto">
            <a:xfrm>
              <a:off x="1824" y="1677"/>
              <a:ext cx="3312" cy="264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0246" name="AutoShape 12"/>
            <p:cNvSpPr>
              <a:spLocks noChangeArrowheads="1"/>
            </p:cNvSpPr>
            <p:nvPr/>
          </p:nvSpPr>
          <p:spPr bwMode="auto">
            <a:xfrm>
              <a:off x="3552" y="2781"/>
              <a:ext cx="1043" cy="192"/>
            </a:xfrm>
            <a:prstGeom prst="rightArrow">
              <a:avLst>
                <a:gd name="adj1" fmla="val 50000"/>
                <a:gd name="adj2" fmla="val 135807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pic>
          <p:nvPicPr>
            <p:cNvPr id="1024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69"/>
              <a:ext cx="1632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326"/>
              <a:ext cx="112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9" name="Group 15"/>
            <p:cNvGrpSpPr>
              <a:grpSpLocks/>
            </p:cNvGrpSpPr>
            <p:nvPr/>
          </p:nvGrpSpPr>
          <p:grpSpPr bwMode="auto">
            <a:xfrm>
              <a:off x="4656" y="2493"/>
              <a:ext cx="990" cy="1122"/>
              <a:chOff x="5661" y="3964"/>
              <a:chExt cx="2700" cy="3060"/>
            </a:xfrm>
          </p:grpSpPr>
          <p:pic>
            <p:nvPicPr>
              <p:cNvPr id="10251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3964"/>
                <a:ext cx="2700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4504"/>
                <a:ext cx="2700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3" name="Picture 1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5215"/>
                <a:ext cx="2700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0" name="Text Box 19"/>
            <p:cNvSpPr txBox="1">
              <a:spLocks noChangeArrowheads="1"/>
            </p:cNvSpPr>
            <p:nvPr/>
          </p:nvSpPr>
          <p:spPr bwMode="auto">
            <a:xfrm>
              <a:off x="2756" y="3744"/>
              <a:ext cx="1091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5"/>
                  </a:solidFill>
                </a:rPr>
                <a:t>nucleus</a:t>
              </a:r>
              <a:endParaRPr lang="en-US" sz="2000" smtClean="0">
                <a:solidFill>
                  <a:srgbClr val="000005"/>
                </a:solidFill>
              </a:endParaRPr>
            </a:p>
          </p:txBody>
        </p: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know?</a:t>
            </a:r>
          </a:p>
        </p:txBody>
      </p:sp>
      <p:sp>
        <p:nvSpPr>
          <p:cNvPr id="376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1371600"/>
            <a:ext cx="77724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DNA is in the nucleus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want to keep it there = protected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“locked in the vault”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made by a “protein factory” in cytoplasm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ribosomes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Need to get gene (DNA) information from nucleus to cytoplasm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need a messenger!</a:t>
            </a:r>
            <a:r>
              <a:rPr lang="en-US" sz="2400" smtClean="0">
                <a:solidFill>
                  <a:srgbClr val="CC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need a copy of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mRNA</a:t>
            </a:r>
            <a:endParaRPr lang="en-US" sz="310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4"/>
          <p:cNvSpPr>
            <a:spLocks noChangeArrowheads="1"/>
          </p:cNvSpPr>
          <p:nvPr/>
        </p:nvSpPr>
        <p:spPr bwMode="auto">
          <a:xfrm>
            <a:off x="-1676400" y="304800"/>
            <a:ext cx="5181600" cy="6553200"/>
          </a:xfrm>
          <a:prstGeom prst="ellipse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42383" name="AutoShape 15"/>
          <p:cNvSpPr>
            <a:spLocks noChangeArrowheads="1"/>
          </p:cNvSpPr>
          <p:nvPr/>
        </p:nvSpPr>
        <p:spPr bwMode="auto">
          <a:xfrm>
            <a:off x="1371600" y="3317875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pic>
        <p:nvPicPr>
          <p:cNvPr id="1126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14600"/>
            <a:ext cx="2946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9375"/>
            <a:ext cx="2171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2386" name="Group 18"/>
          <p:cNvGrpSpPr>
            <a:grpSpLocks/>
          </p:cNvGrpSpPr>
          <p:nvPr/>
        </p:nvGrpSpPr>
        <p:grpSpPr bwMode="auto">
          <a:xfrm>
            <a:off x="2971800" y="2743200"/>
            <a:ext cx="1714500" cy="1943100"/>
            <a:chOff x="5661" y="3964"/>
            <a:chExt cx="2700" cy="3060"/>
          </a:xfrm>
        </p:grpSpPr>
        <p:pic>
          <p:nvPicPr>
            <p:cNvPr id="11280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2391" name="AutoShape 23"/>
          <p:cNvSpPr>
            <a:spLocks noChangeArrowheads="1"/>
          </p:cNvSpPr>
          <p:nvPr/>
        </p:nvSpPr>
        <p:spPr bwMode="auto">
          <a:xfrm>
            <a:off x="4800600" y="3336925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1272" name="Text Box 27"/>
          <p:cNvSpPr txBox="1">
            <a:spLocks noChangeArrowheads="1"/>
          </p:cNvSpPr>
          <p:nvPr/>
        </p:nvSpPr>
        <p:spPr bwMode="auto">
          <a:xfrm>
            <a:off x="4648200" y="60198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0005"/>
              </a:solidFill>
            </a:endParaRPr>
          </a:p>
        </p:txBody>
      </p:sp>
      <p:sp>
        <p:nvSpPr>
          <p:cNvPr id="11273" name="Text Box 28"/>
          <p:cNvSpPr txBox="1">
            <a:spLocks noChangeArrowheads="1"/>
          </p:cNvSpPr>
          <p:nvPr/>
        </p:nvSpPr>
        <p:spPr bwMode="auto">
          <a:xfrm>
            <a:off x="304800" y="55626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0005"/>
              </a:solidFill>
            </a:endParaRPr>
          </a:p>
        </p:txBody>
      </p:sp>
      <p:sp>
        <p:nvSpPr>
          <p:cNvPr id="442398" name="Text Box 30"/>
          <p:cNvSpPr txBox="1">
            <a:spLocks noChangeArrowheads="1"/>
          </p:cNvSpPr>
          <p:nvPr/>
        </p:nvSpPr>
        <p:spPr bwMode="auto">
          <a:xfrm>
            <a:off x="6167438" y="3246438"/>
            <a:ext cx="2535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5"/>
                </a:solidFill>
              </a:rPr>
              <a:t>build proteins</a:t>
            </a:r>
            <a:endParaRPr lang="en-US" smtClean="0">
              <a:solidFill>
                <a:srgbClr val="000005"/>
              </a:solidFill>
            </a:endParaRPr>
          </a:p>
        </p:txBody>
      </p:sp>
      <p:pic>
        <p:nvPicPr>
          <p:cNvPr id="442399" name="Picture 31" descr="growth_hormo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6477000" y="3657600"/>
            <a:ext cx="16922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32"/>
          <p:cNvSpPr>
            <a:spLocks noChangeArrowheads="1"/>
          </p:cNvSpPr>
          <p:nvPr/>
        </p:nvSpPr>
        <p:spPr bwMode="auto">
          <a:xfrm>
            <a:off x="773113" y="1463675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5"/>
                </a:solidFill>
              </a:rPr>
              <a:t>DNA</a:t>
            </a:r>
          </a:p>
        </p:txBody>
      </p:sp>
      <p:sp>
        <p:nvSpPr>
          <p:cNvPr id="442401" name="Rectangle 33"/>
          <p:cNvSpPr>
            <a:spLocks noChangeArrowheads="1"/>
          </p:cNvSpPr>
          <p:nvPr/>
        </p:nvSpPr>
        <p:spPr bwMode="auto">
          <a:xfrm>
            <a:off x="3735388" y="4800600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5"/>
                </a:solidFill>
              </a:rPr>
              <a:t>RNA</a:t>
            </a:r>
          </a:p>
        </p:txBody>
      </p:sp>
      <p:sp>
        <p:nvSpPr>
          <p:cNvPr id="442402" name="Rectangle 3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19600" y="685800"/>
            <a:ext cx="4521200" cy="1139825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 typeface="Wingdings" pitchFamily="1" charset="2"/>
              <a:buNone/>
            </a:pPr>
            <a:r>
              <a:rPr lang="en-US" sz="2800" smtClean="0"/>
              <a:t>Who is the messenger?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messenger RNA (mRNA)</a:t>
            </a:r>
            <a:endParaRPr lang="en-US" sz="2400" smtClean="0"/>
          </a:p>
        </p:txBody>
      </p:sp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3603625" y="5334000"/>
            <a:ext cx="1425575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smtClean="0">
                <a:solidFill>
                  <a:srgbClr val="CC0000"/>
                </a:solidFill>
              </a:rPr>
              <a:t>mRNA</a:t>
            </a:r>
            <a:endParaRPr lang="en-US" sz="3200" b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2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3" grpId="0" animBg="1"/>
      <p:bldP spid="442391" grpId="0" animBg="1"/>
      <p:bldP spid="442398" grpId="0"/>
      <p:bldP spid="442401" grpId="0"/>
      <p:bldP spid="442402" grpId="0" animBg="1"/>
      <p:bldP spid="4424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1" name="AutoShape 21"/>
          <p:cNvSpPr>
            <a:spLocks noChangeArrowheads="1"/>
          </p:cNvSpPr>
          <p:nvPr/>
        </p:nvSpPr>
        <p:spPr bwMode="auto">
          <a:xfrm rot="5400000">
            <a:off x="7211218" y="4294982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2291" name="Oval 2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378883" name="AutoShape 3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mRNA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nucleus to cytoplasm</a:t>
            </a:r>
          </a:p>
        </p:txBody>
      </p:sp>
      <p:sp>
        <p:nvSpPr>
          <p:cNvPr id="378886" name="AutoShape 6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DNA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1828800" y="25908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transcription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7451725" y="6248400"/>
            <a:ext cx="1692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6913563" y="3124200"/>
            <a:ext cx="20780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protein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5410200" y="40386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translation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7335838" y="5334000"/>
            <a:ext cx="12398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trait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5079" y="1219200"/>
            <a:ext cx="431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Dogma: information flows in one way:  From DNA to RNA to proteins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1" grpId="0" animBg="1"/>
      <p:bldP spid="378883" grpId="0" animBg="1"/>
      <p:bldP spid="378884" grpId="0" animBg="1"/>
      <p:bldP spid="378886" grpId="0" animBg="1"/>
      <p:bldP spid="378888" grpId="0"/>
      <p:bldP spid="378892" grpId="0" animBg="1"/>
      <p:bldP spid="378893" grpId="0"/>
      <p:bldP spid="3789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vs. RNA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sz="3000" u="sng" smtClean="0">
                <a:solidFill>
                  <a:srgbClr val="CC0000"/>
                </a:solidFill>
              </a:rPr>
              <a:t>D</a:t>
            </a:r>
            <a:r>
              <a:rPr lang="en-US" sz="3000" smtClean="0"/>
              <a:t>NA</a:t>
            </a:r>
            <a:endParaRPr lang="en-US" sz="260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http://www.actstudent.org/regist/add-photo.html sugar 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nitrogen 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G, C, A,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 = thymine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 : A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C : G</a:t>
            </a:r>
          </a:p>
          <a:p>
            <a:pPr eaLnBrk="1" hangingPunct="1">
              <a:lnSpc>
                <a:spcPct val="90000"/>
              </a:lnSpc>
              <a:buClr>
                <a:srgbClr val="000060"/>
              </a:buClr>
            </a:pPr>
            <a:r>
              <a:rPr lang="en-US" sz="2600" u="sng" smtClean="0">
                <a:solidFill>
                  <a:srgbClr val="CC0000"/>
                </a:solidFill>
              </a:rPr>
              <a:t>double stranded</a:t>
            </a:r>
            <a:endParaRPr lang="en-US" sz="2600" smtClean="0"/>
          </a:p>
        </p:txBody>
      </p:sp>
      <p:sp>
        <p:nvSpPr>
          <p:cNvPr id="3809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sz="3000" u="sng" smtClean="0">
                <a:solidFill>
                  <a:srgbClr val="CC0000"/>
                </a:solidFill>
              </a:rPr>
              <a:t>R</a:t>
            </a:r>
            <a:r>
              <a:rPr lang="en-US" sz="3000" smtClean="0"/>
              <a:t>NA</a:t>
            </a:r>
            <a:endParaRPr lang="en-US" sz="260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ribose sugar 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nitrogen 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G, C, A, U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U = uracil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U : A</a:t>
            </a:r>
            <a:endParaRPr lang="en-US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mtClean="0"/>
              <a:t>C : G</a:t>
            </a:r>
          </a:p>
          <a:p>
            <a:pPr eaLnBrk="1" hangingPunct="1">
              <a:lnSpc>
                <a:spcPct val="90000"/>
              </a:lnSpc>
              <a:buClr>
                <a:srgbClr val="000063"/>
              </a:buClr>
            </a:pPr>
            <a:r>
              <a:rPr lang="en-US" sz="2600" u="sng" smtClean="0">
                <a:solidFill>
                  <a:srgbClr val="CC0000"/>
                </a:solidFill>
              </a:rPr>
              <a:t>single stranded</a:t>
            </a:r>
            <a:endParaRPr lang="en-US" sz="2600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28751" r="15295" b="27499"/>
          <a:stretch>
            <a:fillRect/>
          </a:stretch>
        </p:blipFill>
        <p:spPr bwMode="auto">
          <a:xfrm>
            <a:off x="2552700" y="4724400"/>
            <a:ext cx="4160838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 autoUpdateAnimBg="0"/>
      <p:bldP spid="38093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278" r="28751" b="15295"/>
          <a:stretch>
            <a:fillRect/>
          </a:stretch>
        </p:blipFill>
        <p:spPr bwMode="auto">
          <a:xfrm>
            <a:off x="5668963" y="433388"/>
            <a:ext cx="2960687" cy="630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vs. RNA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295400"/>
            <a:ext cx="43370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47663" y="1520825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CC0000"/>
                </a:solidFill>
              </a:rPr>
              <a:t>DNA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12038" y="6216650"/>
            <a:ext cx="117475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CC0000"/>
                </a:solidFill>
              </a:rPr>
              <a:t>DNA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73688" y="6216650"/>
            <a:ext cx="117475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CC0000"/>
                </a:solidFill>
              </a:rPr>
              <a:t>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Transcription</a:t>
            </a:r>
          </a:p>
        </p:txBody>
      </p:sp>
      <p:sp>
        <p:nvSpPr>
          <p:cNvPr id="387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4800600" cy="4572000"/>
          </a:xfrm>
        </p:spPr>
        <p:txBody>
          <a:bodyPr/>
          <a:lstStyle/>
          <a:p>
            <a:pPr eaLnBrk="1" hangingPunct="1">
              <a:buClr>
                <a:srgbClr val="00005C"/>
              </a:buClr>
            </a:pPr>
            <a:r>
              <a:rPr lang="en-US" u="sng" dirty="0" smtClean="0">
                <a:solidFill>
                  <a:srgbClr val="CC0000"/>
                </a:solidFill>
              </a:rPr>
              <a:t>Making mRNA from DNA</a:t>
            </a:r>
            <a:endParaRPr lang="en-US" dirty="0" smtClean="0"/>
          </a:p>
          <a:p>
            <a:pPr eaLnBrk="1" hangingPunct="1">
              <a:buClrTx/>
            </a:pPr>
            <a:r>
              <a:rPr lang="en-US" dirty="0" smtClean="0"/>
              <a:t>DNA strand is the </a:t>
            </a:r>
            <a:br>
              <a:rPr lang="en-US" dirty="0" smtClean="0"/>
            </a:br>
            <a:r>
              <a:rPr lang="en-US" dirty="0" smtClean="0"/>
              <a:t>template (pattern)</a:t>
            </a:r>
          </a:p>
          <a:p>
            <a:pPr lvl="1" eaLnBrk="1" hangingPunct="1">
              <a:buClrTx/>
            </a:pPr>
            <a:r>
              <a:rPr lang="en-US" dirty="0" smtClean="0"/>
              <a:t>match bases</a:t>
            </a:r>
          </a:p>
          <a:p>
            <a:pPr lvl="2" eaLnBrk="1" hangingPunct="1">
              <a:buClrTx/>
            </a:pPr>
            <a:r>
              <a:rPr lang="en-US" dirty="0" smtClean="0"/>
              <a:t>U : A</a:t>
            </a:r>
          </a:p>
          <a:p>
            <a:pPr lvl="2" eaLnBrk="1" hangingPunct="1">
              <a:buClrTx/>
            </a:pPr>
            <a:r>
              <a:rPr lang="en-US" dirty="0" smtClean="0"/>
              <a:t>G : C</a:t>
            </a:r>
          </a:p>
          <a:p>
            <a:pPr eaLnBrk="1" hangingPunct="1">
              <a:buClrTx/>
            </a:pPr>
            <a:r>
              <a:rPr lang="en-US" dirty="0" smtClean="0"/>
              <a:t>Enzyme</a:t>
            </a: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buClrTx/>
            </a:pPr>
            <a:r>
              <a:rPr lang="en-US" dirty="0" smtClean="0"/>
              <a:t>RNA polymerase: bonds nucleotides together to make RNA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36000" r="10527" b="6000"/>
          <a:stretch>
            <a:fillRect/>
          </a:stretch>
        </p:blipFill>
        <p:spPr bwMode="auto">
          <a:xfrm>
            <a:off x="5105400" y="1908175"/>
            <a:ext cx="404336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24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848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4958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 rot="10800000" flipH="1">
            <a:off x="5715000" y="4191000"/>
            <a:ext cx="228600" cy="609600"/>
            <a:chOff x="1776" y="2592"/>
            <a:chExt cx="144" cy="384"/>
          </a:xfrm>
        </p:grpSpPr>
        <p:sp>
          <p:nvSpPr>
            <p:cNvPr id="16508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509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391" name="Group 9"/>
          <p:cNvGrpSpPr>
            <a:grpSpLocks/>
          </p:cNvGrpSpPr>
          <p:nvPr/>
        </p:nvGrpSpPr>
        <p:grpSpPr bwMode="auto">
          <a:xfrm rot="10800000" flipH="1">
            <a:off x="6629400" y="4191000"/>
            <a:ext cx="228600" cy="609600"/>
            <a:chOff x="1776" y="2592"/>
            <a:chExt cx="144" cy="384"/>
          </a:xfrm>
        </p:grpSpPr>
        <p:sp>
          <p:nvSpPr>
            <p:cNvPr id="16506" name="Rectangle 1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507" name="Oval 1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392" name="Group 12"/>
          <p:cNvGrpSpPr>
            <a:grpSpLocks/>
          </p:cNvGrpSpPr>
          <p:nvPr/>
        </p:nvGrpSpPr>
        <p:grpSpPr bwMode="auto">
          <a:xfrm rot="10800000" flipH="1">
            <a:off x="8153400" y="4191000"/>
            <a:ext cx="228600" cy="609600"/>
            <a:chOff x="1776" y="2592"/>
            <a:chExt cx="144" cy="384"/>
          </a:xfrm>
        </p:grpSpPr>
        <p:sp>
          <p:nvSpPr>
            <p:cNvPr id="16504" name="Rectangle 1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505" name="Oval 1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393" name="Group 15"/>
          <p:cNvGrpSpPr>
            <a:grpSpLocks/>
          </p:cNvGrpSpPr>
          <p:nvPr/>
        </p:nvGrpSpPr>
        <p:grpSpPr bwMode="auto">
          <a:xfrm rot="10800000" flipH="1">
            <a:off x="4800600" y="4191000"/>
            <a:ext cx="228600" cy="609600"/>
            <a:chOff x="1776" y="2592"/>
            <a:chExt cx="144" cy="384"/>
          </a:xfrm>
        </p:grpSpPr>
        <p:sp>
          <p:nvSpPr>
            <p:cNvPr id="16502" name="Rectangle 1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503" name="Oval 1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394" name="Group 18"/>
          <p:cNvGrpSpPr>
            <a:grpSpLocks/>
          </p:cNvGrpSpPr>
          <p:nvPr/>
        </p:nvGrpSpPr>
        <p:grpSpPr bwMode="auto">
          <a:xfrm rot="10800000" flipH="1">
            <a:off x="3886200" y="4191000"/>
            <a:ext cx="228600" cy="609600"/>
            <a:chOff x="1776" y="2592"/>
            <a:chExt cx="144" cy="384"/>
          </a:xfrm>
        </p:grpSpPr>
        <p:sp>
          <p:nvSpPr>
            <p:cNvPr id="16500" name="Rectangle 19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501" name="Oval 20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395" name="Group 21"/>
          <p:cNvGrpSpPr>
            <a:grpSpLocks/>
          </p:cNvGrpSpPr>
          <p:nvPr/>
        </p:nvGrpSpPr>
        <p:grpSpPr bwMode="auto">
          <a:xfrm rot="10800000" flipH="1">
            <a:off x="2057400" y="4191000"/>
            <a:ext cx="228600" cy="609600"/>
            <a:chOff x="1776" y="2592"/>
            <a:chExt cx="144" cy="384"/>
          </a:xfrm>
        </p:grpSpPr>
        <p:sp>
          <p:nvSpPr>
            <p:cNvPr id="16498" name="Rectangle 2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99" name="Oval 2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396" name="Rectangle 24"/>
          <p:cNvSpPr>
            <a:spLocks noChangeArrowheads="1"/>
          </p:cNvSpPr>
          <p:nvPr/>
        </p:nvSpPr>
        <p:spPr bwMode="auto">
          <a:xfrm>
            <a:off x="3276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397" name="Rectangle 25"/>
          <p:cNvSpPr>
            <a:spLocks noChangeArrowheads="1"/>
          </p:cNvSpPr>
          <p:nvPr/>
        </p:nvSpPr>
        <p:spPr bwMode="auto">
          <a:xfrm>
            <a:off x="17526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398" name="Rectangle 26"/>
          <p:cNvSpPr>
            <a:spLocks noChangeArrowheads="1"/>
          </p:cNvSpPr>
          <p:nvPr/>
        </p:nvSpPr>
        <p:spPr bwMode="auto">
          <a:xfrm>
            <a:off x="1447800" y="4191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399" name="Group 27"/>
          <p:cNvGrpSpPr>
            <a:grpSpLocks/>
          </p:cNvGrpSpPr>
          <p:nvPr/>
        </p:nvGrpSpPr>
        <p:grpSpPr bwMode="auto">
          <a:xfrm rot="10800000">
            <a:off x="1143000" y="4191000"/>
            <a:ext cx="228600" cy="609600"/>
            <a:chOff x="1776" y="2592"/>
            <a:chExt cx="144" cy="384"/>
          </a:xfrm>
        </p:grpSpPr>
        <p:sp>
          <p:nvSpPr>
            <p:cNvPr id="16496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97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00" name="Rectangle 30"/>
          <p:cNvSpPr>
            <a:spLocks noChangeArrowheads="1"/>
          </p:cNvSpPr>
          <p:nvPr/>
        </p:nvSpPr>
        <p:spPr bwMode="auto">
          <a:xfrm>
            <a:off x="35814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1" name="Rectangle 31"/>
          <p:cNvSpPr>
            <a:spLocks noChangeArrowheads="1"/>
          </p:cNvSpPr>
          <p:nvPr/>
        </p:nvSpPr>
        <p:spPr bwMode="auto">
          <a:xfrm>
            <a:off x="26670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2" name="Rectangle 32"/>
          <p:cNvSpPr>
            <a:spLocks noChangeArrowheads="1"/>
          </p:cNvSpPr>
          <p:nvPr/>
        </p:nvSpPr>
        <p:spPr bwMode="auto">
          <a:xfrm>
            <a:off x="51054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3" name="Rectangle 33"/>
          <p:cNvSpPr>
            <a:spLocks noChangeArrowheads="1"/>
          </p:cNvSpPr>
          <p:nvPr/>
        </p:nvSpPr>
        <p:spPr bwMode="auto">
          <a:xfrm>
            <a:off x="60198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4" name="Rectangle 34"/>
          <p:cNvSpPr>
            <a:spLocks noChangeArrowheads="1"/>
          </p:cNvSpPr>
          <p:nvPr/>
        </p:nvSpPr>
        <p:spPr bwMode="auto">
          <a:xfrm>
            <a:off x="72390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5" name="Rectangle 35"/>
          <p:cNvSpPr>
            <a:spLocks noChangeArrowheads="1"/>
          </p:cNvSpPr>
          <p:nvPr/>
        </p:nvSpPr>
        <p:spPr bwMode="auto">
          <a:xfrm>
            <a:off x="7543800" y="4191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6" name="Rectangle 36"/>
          <p:cNvSpPr>
            <a:spLocks noChangeArrowheads="1"/>
          </p:cNvSpPr>
          <p:nvPr/>
        </p:nvSpPr>
        <p:spPr bwMode="auto">
          <a:xfrm>
            <a:off x="1066800" y="3886200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7" name="Rectangle 3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2133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Double stranded DNA unzips</a:t>
            </a:r>
          </a:p>
        </p:txBody>
      </p:sp>
      <p:sp>
        <p:nvSpPr>
          <p:cNvPr id="16408" name="Rectangle 38"/>
          <p:cNvSpPr>
            <a:spLocks noChangeArrowheads="1"/>
          </p:cNvSpPr>
          <p:nvPr/>
        </p:nvSpPr>
        <p:spPr bwMode="auto">
          <a:xfrm>
            <a:off x="1066800" y="5272088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09" name="Rectangle 39"/>
          <p:cNvSpPr>
            <a:spLocks noChangeArrowheads="1"/>
          </p:cNvSpPr>
          <p:nvPr/>
        </p:nvSpPr>
        <p:spPr bwMode="auto">
          <a:xfrm>
            <a:off x="1447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10" name="Group 40"/>
          <p:cNvGrpSpPr>
            <a:grpSpLocks/>
          </p:cNvGrpSpPr>
          <p:nvPr/>
        </p:nvGrpSpPr>
        <p:grpSpPr bwMode="auto">
          <a:xfrm>
            <a:off x="1143000" y="4586288"/>
            <a:ext cx="228600" cy="609600"/>
            <a:chOff x="1296" y="2592"/>
            <a:chExt cx="144" cy="384"/>
          </a:xfrm>
        </p:grpSpPr>
        <p:sp>
          <p:nvSpPr>
            <p:cNvPr id="16494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95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11" name="Rectangle 43"/>
          <p:cNvSpPr>
            <a:spLocks noChangeArrowheads="1"/>
          </p:cNvSpPr>
          <p:nvPr/>
        </p:nvSpPr>
        <p:spPr bwMode="auto">
          <a:xfrm>
            <a:off x="175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12" name="Group 44"/>
          <p:cNvGrpSpPr>
            <a:grpSpLocks/>
          </p:cNvGrpSpPr>
          <p:nvPr/>
        </p:nvGrpSpPr>
        <p:grpSpPr bwMode="auto">
          <a:xfrm>
            <a:off x="2057400" y="4586288"/>
            <a:ext cx="228600" cy="609600"/>
            <a:chOff x="1296" y="2592"/>
            <a:chExt cx="144" cy="384"/>
          </a:xfrm>
        </p:grpSpPr>
        <p:sp>
          <p:nvSpPr>
            <p:cNvPr id="16492" name="Rectangle 4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93" name="Oval 4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13" name="Group 47"/>
          <p:cNvGrpSpPr>
            <a:grpSpLocks/>
          </p:cNvGrpSpPr>
          <p:nvPr/>
        </p:nvGrpSpPr>
        <p:grpSpPr bwMode="auto">
          <a:xfrm rot="10800000" flipH="1" flipV="1">
            <a:off x="2362200" y="4586288"/>
            <a:ext cx="228600" cy="609600"/>
            <a:chOff x="1776" y="2592"/>
            <a:chExt cx="144" cy="384"/>
          </a:xfrm>
        </p:grpSpPr>
        <p:sp>
          <p:nvSpPr>
            <p:cNvPr id="16490" name="Rectangle 4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91" name="Oval 4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14" name="Group 50"/>
          <p:cNvGrpSpPr>
            <a:grpSpLocks/>
          </p:cNvGrpSpPr>
          <p:nvPr/>
        </p:nvGrpSpPr>
        <p:grpSpPr bwMode="auto">
          <a:xfrm>
            <a:off x="3886200" y="4586288"/>
            <a:ext cx="228600" cy="609600"/>
            <a:chOff x="1296" y="2592"/>
            <a:chExt cx="144" cy="384"/>
          </a:xfrm>
        </p:grpSpPr>
        <p:sp>
          <p:nvSpPr>
            <p:cNvPr id="16488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89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15" name="Group 53"/>
          <p:cNvGrpSpPr>
            <a:grpSpLocks/>
          </p:cNvGrpSpPr>
          <p:nvPr/>
        </p:nvGrpSpPr>
        <p:grpSpPr bwMode="auto">
          <a:xfrm rot="10800000" flipH="1" flipV="1">
            <a:off x="2971800" y="4586288"/>
            <a:ext cx="228600" cy="609600"/>
            <a:chOff x="1776" y="2592"/>
            <a:chExt cx="144" cy="384"/>
          </a:xfrm>
        </p:grpSpPr>
        <p:sp>
          <p:nvSpPr>
            <p:cNvPr id="16486" name="Rectangle 5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87" name="Oval 5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16" name="Group 56"/>
          <p:cNvGrpSpPr>
            <a:grpSpLocks/>
          </p:cNvGrpSpPr>
          <p:nvPr/>
        </p:nvGrpSpPr>
        <p:grpSpPr bwMode="auto">
          <a:xfrm>
            <a:off x="4800600" y="4586288"/>
            <a:ext cx="228600" cy="609600"/>
            <a:chOff x="1296" y="2592"/>
            <a:chExt cx="144" cy="384"/>
          </a:xfrm>
        </p:grpSpPr>
        <p:sp>
          <p:nvSpPr>
            <p:cNvPr id="16484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85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17" name="Rectangle 59"/>
          <p:cNvSpPr>
            <a:spLocks noChangeArrowheads="1"/>
          </p:cNvSpPr>
          <p:nvPr/>
        </p:nvSpPr>
        <p:spPr bwMode="auto">
          <a:xfrm>
            <a:off x="3581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18" name="Rectangle 60"/>
          <p:cNvSpPr>
            <a:spLocks noChangeArrowheads="1"/>
          </p:cNvSpPr>
          <p:nvPr/>
        </p:nvSpPr>
        <p:spPr bwMode="auto">
          <a:xfrm>
            <a:off x="2667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19" name="Group 61"/>
          <p:cNvGrpSpPr>
            <a:grpSpLocks/>
          </p:cNvGrpSpPr>
          <p:nvPr/>
        </p:nvGrpSpPr>
        <p:grpSpPr bwMode="auto">
          <a:xfrm rot="10800000" flipH="1" flipV="1">
            <a:off x="4191000" y="4586288"/>
            <a:ext cx="228600" cy="609600"/>
            <a:chOff x="1776" y="2592"/>
            <a:chExt cx="144" cy="384"/>
          </a:xfrm>
        </p:grpSpPr>
        <p:sp>
          <p:nvSpPr>
            <p:cNvPr id="16482" name="Rectangle 6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83" name="Oval 6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20" name="Rectangle 64"/>
          <p:cNvSpPr>
            <a:spLocks noChangeArrowheads="1"/>
          </p:cNvSpPr>
          <p:nvPr/>
        </p:nvSpPr>
        <p:spPr bwMode="auto">
          <a:xfrm>
            <a:off x="4495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21" name="Rectangle 65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22" name="Rectangle 66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23" name="Group 67"/>
          <p:cNvGrpSpPr>
            <a:grpSpLocks/>
          </p:cNvGrpSpPr>
          <p:nvPr/>
        </p:nvGrpSpPr>
        <p:grpSpPr bwMode="auto">
          <a:xfrm rot="10800000" flipH="1" flipV="1">
            <a:off x="5410200" y="4586288"/>
            <a:ext cx="228600" cy="609600"/>
            <a:chOff x="1776" y="2592"/>
            <a:chExt cx="144" cy="384"/>
          </a:xfrm>
        </p:grpSpPr>
        <p:sp>
          <p:nvSpPr>
            <p:cNvPr id="16480" name="Rectangle 6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81" name="Oval 6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24" name="Group 70"/>
          <p:cNvGrpSpPr>
            <a:grpSpLocks/>
          </p:cNvGrpSpPr>
          <p:nvPr/>
        </p:nvGrpSpPr>
        <p:grpSpPr bwMode="auto">
          <a:xfrm>
            <a:off x="5715000" y="4586288"/>
            <a:ext cx="228600" cy="609600"/>
            <a:chOff x="1296" y="2592"/>
            <a:chExt cx="144" cy="384"/>
          </a:xfrm>
        </p:grpSpPr>
        <p:sp>
          <p:nvSpPr>
            <p:cNvPr id="16478" name="Rectangle 7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79" name="Oval 7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25" name="Rectangle 73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26" name="Group 74"/>
          <p:cNvGrpSpPr>
            <a:grpSpLocks/>
          </p:cNvGrpSpPr>
          <p:nvPr/>
        </p:nvGrpSpPr>
        <p:grpSpPr bwMode="auto">
          <a:xfrm>
            <a:off x="6629400" y="4586288"/>
            <a:ext cx="228600" cy="609600"/>
            <a:chOff x="1296" y="2592"/>
            <a:chExt cx="144" cy="384"/>
          </a:xfrm>
        </p:grpSpPr>
        <p:sp>
          <p:nvSpPr>
            <p:cNvPr id="16476" name="Rectangle 7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77" name="Oval 7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27" name="Rectangle 77"/>
          <p:cNvSpPr>
            <a:spLocks noChangeArrowheads="1"/>
          </p:cNvSpPr>
          <p:nvPr/>
        </p:nvSpPr>
        <p:spPr bwMode="auto">
          <a:xfrm>
            <a:off x="6324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28" name="Group 78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16474" name="Rectangle 79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75" name="Oval 80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29" name="Rectangle 81"/>
          <p:cNvSpPr>
            <a:spLocks noChangeArrowheads="1"/>
          </p:cNvSpPr>
          <p:nvPr/>
        </p:nvSpPr>
        <p:spPr bwMode="auto">
          <a:xfrm>
            <a:off x="7239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30" name="Rectangle 82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6431" name="Rectangle 83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6432" name="Group 84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16472" name="Rectangle 8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73" name="Oval 8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6433" name="Text Box 87"/>
          <p:cNvSpPr txBox="1">
            <a:spLocks noChangeArrowheads="1"/>
          </p:cNvSpPr>
          <p:nvPr/>
        </p:nvSpPr>
        <p:spPr bwMode="auto">
          <a:xfrm>
            <a:off x="412908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34" name="Text Box 88"/>
          <p:cNvSpPr txBox="1">
            <a:spLocks noChangeArrowheads="1"/>
          </p:cNvSpPr>
          <p:nvPr/>
        </p:nvSpPr>
        <p:spPr bwMode="auto">
          <a:xfrm>
            <a:off x="4422775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35" name="Text Box 89"/>
          <p:cNvSpPr txBox="1">
            <a:spLocks noChangeArrowheads="1"/>
          </p:cNvSpPr>
          <p:nvPr/>
        </p:nvSpPr>
        <p:spPr bwMode="auto">
          <a:xfrm>
            <a:off x="7773988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36" name="Text Box 90"/>
          <p:cNvSpPr txBox="1">
            <a:spLocks noChangeArrowheads="1"/>
          </p:cNvSpPr>
          <p:nvPr/>
        </p:nvSpPr>
        <p:spPr bwMode="auto">
          <a:xfrm>
            <a:off x="6254750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37" name="Text Box 91"/>
          <p:cNvSpPr txBox="1">
            <a:spLocks noChangeArrowheads="1"/>
          </p:cNvSpPr>
          <p:nvPr/>
        </p:nvSpPr>
        <p:spPr bwMode="auto">
          <a:xfrm>
            <a:off x="3203575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38" name="Text Box 92"/>
          <p:cNvSpPr txBox="1">
            <a:spLocks noChangeArrowheads="1"/>
          </p:cNvSpPr>
          <p:nvPr/>
        </p:nvSpPr>
        <p:spPr bwMode="auto">
          <a:xfrm>
            <a:off x="1684338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39" name="Text Box 93"/>
          <p:cNvSpPr txBox="1">
            <a:spLocks noChangeArrowheads="1"/>
          </p:cNvSpPr>
          <p:nvPr/>
        </p:nvSpPr>
        <p:spPr bwMode="auto">
          <a:xfrm>
            <a:off x="1384300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0" name="Text Box 94"/>
          <p:cNvSpPr txBox="1">
            <a:spLocks noChangeArrowheads="1"/>
          </p:cNvSpPr>
          <p:nvPr/>
        </p:nvSpPr>
        <p:spPr bwMode="auto">
          <a:xfrm>
            <a:off x="1092200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1" name="Text Box 95"/>
          <p:cNvSpPr txBox="1">
            <a:spLocks noChangeArrowheads="1"/>
          </p:cNvSpPr>
          <p:nvPr/>
        </p:nvSpPr>
        <p:spPr bwMode="auto">
          <a:xfrm>
            <a:off x="1993900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2" name="Text Box 96"/>
          <p:cNvSpPr txBox="1">
            <a:spLocks noChangeArrowheads="1"/>
          </p:cNvSpPr>
          <p:nvPr/>
        </p:nvSpPr>
        <p:spPr bwMode="auto">
          <a:xfrm>
            <a:off x="229393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3" name="Text Box 97"/>
          <p:cNvSpPr txBox="1">
            <a:spLocks noChangeArrowheads="1"/>
          </p:cNvSpPr>
          <p:nvPr/>
        </p:nvSpPr>
        <p:spPr bwMode="auto">
          <a:xfrm>
            <a:off x="2595563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4" name="Text Box 98"/>
          <p:cNvSpPr txBox="1">
            <a:spLocks noChangeArrowheads="1"/>
          </p:cNvSpPr>
          <p:nvPr/>
        </p:nvSpPr>
        <p:spPr bwMode="auto">
          <a:xfrm>
            <a:off x="289718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5" name="Text Box 99"/>
          <p:cNvSpPr txBox="1">
            <a:spLocks noChangeArrowheads="1"/>
          </p:cNvSpPr>
          <p:nvPr/>
        </p:nvSpPr>
        <p:spPr bwMode="auto">
          <a:xfrm>
            <a:off x="3511550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6" name="Text Box 100"/>
          <p:cNvSpPr txBox="1">
            <a:spLocks noChangeArrowheads="1"/>
          </p:cNvSpPr>
          <p:nvPr/>
        </p:nvSpPr>
        <p:spPr bwMode="auto">
          <a:xfrm>
            <a:off x="3827463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7" name="Text Box 101"/>
          <p:cNvSpPr txBox="1">
            <a:spLocks noChangeArrowheads="1"/>
          </p:cNvSpPr>
          <p:nvPr/>
        </p:nvSpPr>
        <p:spPr bwMode="auto">
          <a:xfrm>
            <a:off x="4743450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8" name="Text Box 102"/>
          <p:cNvSpPr txBox="1">
            <a:spLocks noChangeArrowheads="1"/>
          </p:cNvSpPr>
          <p:nvPr/>
        </p:nvSpPr>
        <p:spPr bwMode="auto">
          <a:xfrm>
            <a:off x="5659438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49" name="Text Box 103"/>
          <p:cNvSpPr txBox="1">
            <a:spLocks noChangeArrowheads="1"/>
          </p:cNvSpPr>
          <p:nvPr/>
        </p:nvSpPr>
        <p:spPr bwMode="auto">
          <a:xfrm>
            <a:off x="6575425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0" name="Text Box 104"/>
          <p:cNvSpPr txBox="1">
            <a:spLocks noChangeArrowheads="1"/>
          </p:cNvSpPr>
          <p:nvPr/>
        </p:nvSpPr>
        <p:spPr bwMode="auto">
          <a:xfrm>
            <a:off x="8107363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1" name="Text Box 105"/>
          <p:cNvSpPr txBox="1">
            <a:spLocks noChangeArrowheads="1"/>
          </p:cNvSpPr>
          <p:nvPr/>
        </p:nvSpPr>
        <p:spPr bwMode="auto">
          <a:xfrm>
            <a:off x="5057775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2" name="Text Box 106"/>
          <p:cNvSpPr txBox="1">
            <a:spLocks noChangeArrowheads="1"/>
          </p:cNvSpPr>
          <p:nvPr/>
        </p:nvSpPr>
        <p:spPr bwMode="auto">
          <a:xfrm>
            <a:off x="5973763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3" name="Text Box 107"/>
          <p:cNvSpPr txBox="1">
            <a:spLocks noChangeArrowheads="1"/>
          </p:cNvSpPr>
          <p:nvPr/>
        </p:nvSpPr>
        <p:spPr bwMode="auto">
          <a:xfrm>
            <a:off x="7191375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4" name="Text Box 108"/>
          <p:cNvSpPr txBox="1">
            <a:spLocks noChangeArrowheads="1"/>
          </p:cNvSpPr>
          <p:nvPr/>
        </p:nvSpPr>
        <p:spPr bwMode="auto">
          <a:xfrm>
            <a:off x="7493000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5" name="Text Box 109"/>
          <p:cNvSpPr txBox="1">
            <a:spLocks noChangeArrowheads="1"/>
          </p:cNvSpPr>
          <p:nvPr/>
        </p:nvSpPr>
        <p:spPr bwMode="auto">
          <a:xfrm>
            <a:off x="534828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6456" name="Text Box 110"/>
          <p:cNvSpPr txBox="1">
            <a:spLocks noChangeArrowheads="1"/>
          </p:cNvSpPr>
          <p:nvPr/>
        </p:nvSpPr>
        <p:spPr bwMode="auto">
          <a:xfrm>
            <a:off x="6867525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grpSp>
        <p:nvGrpSpPr>
          <p:cNvPr id="16457" name="Group 111"/>
          <p:cNvGrpSpPr>
            <a:grpSpLocks/>
          </p:cNvGrpSpPr>
          <p:nvPr/>
        </p:nvGrpSpPr>
        <p:grpSpPr bwMode="auto">
          <a:xfrm flipV="1">
            <a:off x="2362200" y="4191000"/>
            <a:ext cx="228600" cy="609600"/>
            <a:chOff x="1296" y="2592"/>
            <a:chExt cx="144" cy="384"/>
          </a:xfrm>
        </p:grpSpPr>
        <p:sp>
          <p:nvSpPr>
            <p:cNvPr id="16470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71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58" name="Group 114"/>
          <p:cNvGrpSpPr>
            <a:grpSpLocks/>
          </p:cNvGrpSpPr>
          <p:nvPr/>
        </p:nvGrpSpPr>
        <p:grpSpPr bwMode="auto">
          <a:xfrm flipV="1">
            <a:off x="2971800" y="4191000"/>
            <a:ext cx="228600" cy="609600"/>
            <a:chOff x="1296" y="2592"/>
            <a:chExt cx="144" cy="384"/>
          </a:xfrm>
        </p:grpSpPr>
        <p:sp>
          <p:nvSpPr>
            <p:cNvPr id="16468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69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59" name="Group 117"/>
          <p:cNvGrpSpPr>
            <a:grpSpLocks/>
          </p:cNvGrpSpPr>
          <p:nvPr/>
        </p:nvGrpSpPr>
        <p:grpSpPr bwMode="auto">
          <a:xfrm flipV="1">
            <a:off x="4191000" y="4191000"/>
            <a:ext cx="228600" cy="609600"/>
            <a:chOff x="1296" y="2592"/>
            <a:chExt cx="144" cy="384"/>
          </a:xfrm>
        </p:grpSpPr>
        <p:sp>
          <p:nvSpPr>
            <p:cNvPr id="16466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67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60" name="Group 120"/>
          <p:cNvGrpSpPr>
            <a:grpSpLocks/>
          </p:cNvGrpSpPr>
          <p:nvPr/>
        </p:nvGrpSpPr>
        <p:grpSpPr bwMode="auto">
          <a:xfrm flipV="1">
            <a:off x="5410200" y="4191000"/>
            <a:ext cx="228600" cy="609600"/>
            <a:chOff x="1296" y="2592"/>
            <a:chExt cx="144" cy="384"/>
          </a:xfrm>
        </p:grpSpPr>
        <p:sp>
          <p:nvSpPr>
            <p:cNvPr id="16464" name="Rectangle 12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65" name="Oval 12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6461" name="Group 123"/>
          <p:cNvGrpSpPr>
            <a:grpSpLocks/>
          </p:cNvGrpSpPr>
          <p:nvPr/>
        </p:nvGrpSpPr>
        <p:grpSpPr bwMode="auto">
          <a:xfrm flipV="1">
            <a:off x="6934200" y="4191000"/>
            <a:ext cx="228600" cy="609600"/>
            <a:chOff x="1296" y="2592"/>
            <a:chExt cx="144" cy="384"/>
          </a:xfrm>
        </p:grpSpPr>
        <p:sp>
          <p:nvSpPr>
            <p:cNvPr id="16462" name="Rectangle 124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6463" name="Oval 125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DNA Replication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is it?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The process by which DNA is copied during the cell cycle </a:t>
            </a:r>
            <a:r>
              <a:rPr lang="en-US" dirty="0" smtClean="0">
                <a:solidFill>
                  <a:srgbClr val="00B050"/>
                </a:solidFill>
              </a:rPr>
              <a:t>(what phase?)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Why do we need to copy the DNA?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When is DNA duplicated?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391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2133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Double stranded DNA unzips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66800" y="5272088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7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143000" y="4586288"/>
            <a:ext cx="228600" cy="609600"/>
            <a:chOff x="1296" y="2592"/>
            <a:chExt cx="144" cy="384"/>
          </a:xfrm>
        </p:grpSpPr>
        <p:sp>
          <p:nvSpPr>
            <p:cNvPr id="17532" name="Rectangle 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33" name="Oval 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75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16" name="Group 10"/>
          <p:cNvGrpSpPr>
            <a:grpSpLocks/>
          </p:cNvGrpSpPr>
          <p:nvPr/>
        </p:nvGrpSpPr>
        <p:grpSpPr bwMode="auto">
          <a:xfrm>
            <a:off x="2057400" y="4586288"/>
            <a:ext cx="228600" cy="609600"/>
            <a:chOff x="1296" y="2592"/>
            <a:chExt cx="144" cy="384"/>
          </a:xfrm>
        </p:grpSpPr>
        <p:sp>
          <p:nvSpPr>
            <p:cNvPr id="17530" name="Rectangle 1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31" name="Oval 1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17" name="Group 13"/>
          <p:cNvGrpSpPr>
            <a:grpSpLocks/>
          </p:cNvGrpSpPr>
          <p:nvPr/>
        </p:nvGrpSpPr>
        <p:grpSpPr bwMode="auto">
          <a:xfrm rot="10800000" flipH="1" flipV="1">
            <a:off x="2362200" y="4586288"/>
            <a:ext cx="228600" cy="609600"/>
            <a:chOff x="1776" y="2592"/>
            <a:chExt cx="144" cy="384"/>
          </a:xfrm>
        </p:grpSpPr>
        <p:sp>
          <p:nvSpPr>
            <p:cNvPr id="17528" name="Rectangle 1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29" name="Oval 1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18" name="Group 16"/>
          <p:cNvGrpSpPr>
            <a:grpSpLocks/>
          </p:cNvGrpSpPr>
          <p:nvPr/>
        </p:nvGrpSpPr>
        <p:grpSpPr bwMode="auto">
          <a:xfrm>
            <a:off x="3886200" y="4586288"/>
            <a:ext cx="228600" cy="609600"/>
            <a:chOff x="1296" y="2592"/>
            <a:chExt cx="144" cy="384"/>
          </a:xfrm>
        </p:grpSpPr>
        <p:sp>
          <p:nvSpPr>
            <p:cNvPr id="17526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27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19" name="Group 19"/>
          <p:cNvGrpSpPr>
            <a:grpSpLocks/>
          </p:cNvGrpSpPr>
          <p:nvPr/>
        </p:nvGrpSpPr>
        <p:grpSpPr bwMode="auto">
          <a:xfrm rot="10800000" flipH="1" flipV="1">
            <a:off x="2971800" y="4586288"/>
            <a:ext cx="228600" cy="609600"/>
            <a:chOff x="1776" y="2592"/>
            <a:chExt cx="144" cy="384"/>
          </a:xfrm>
        </p:grpSpPr>
        <p:sp>
          <p:nvSpPr>
            <p:cNvPr id="17524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25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20" name="Group 22"/>
          <p:cNvGrpSpPr>
            <a:grpSpLocks/>
          </p:cNvGrpSpPr>
          <p:nvPr/>
        </p:nvGrpSpPr>
        <p:grpSpPr bwMode="auto">
          <a:xfrm>
            <a:off x="4800600" y="4586288"/>
            <a:ext cx="228600" cy="609600"/>
            <a:chOff x="1296" y="2592"/>
            <a:chExt cx="144" cy="384"/>
          </a:xfrm>
        </p:grpSpPr>
        <p:sp>
          <p:nvSpPr>
            <p:cNvPr id="17522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23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21" name="Rectangle 25"/>
          <p:cNvSpPr>
            <a:spLocks noChangeArrowheads="1"/>
          </p:cNvSpPr>
          <p:nvPr/>
        </p:nvSpPr>
        <p:spPr bwMode="auto">
          <a:xfrm>
            <a:off x="3581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22" name="Rectangle 26"/>
          <p:cNvSpPr>
            <a:spLocks noChangeArrowheads="1"/>
          </p:cNvSpPr>
          <p:nvPr/>
        </p:nvSpPr>
        <p:spPr bwMode="auto">
          <a:xfrm>
            <a:off x="2667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23" name="Group 27"/>
          <p:cNvGrpSpPr>
            <a:grpSpLocks/>
          </p:cNvGrpSpPr>
          <p:nvPr/>
        </p:nvGrpSpPr>
        <p:grpSpPr bwMode="auto">
          <a:xfrm rot="10800000" flipH="1" flipV="1">
            <a:off x="4191000" y="4586288"/>
            <a:ext cx="228600" cy="609600"/>
            <a:chOff x="1776" y="2592"/>
            <a:chExt cx="144" cy="384"/>
          </a:xfrm>
        </p:grpSpPr>
        <p:sp>
          <p:nvSpPr>
            <p:cNvPr id="17520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21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24" name="Rectangle 30"/>
          <p:cNvSpPr>
            <a:spLocks noChangeArrowheads="1"/>
          </p:cNvSpPr>
          <p:nvPr/>
        </p:nvSpPr>
        <p:spPr bwMode="auto">
          <a:xfrm>
            <a:off x="4495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25" name="Rectangle 31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26" name="Rectangle 32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27" name="Group 33"/>
          <p:cNvGrpSpPr>
            <a:grpSpLocks/>
          </p:cNvGrpSpPr>
          <p:nvPr/>
        </p:nvGrpSpPr>
        <p:grpSpPr bwMode="auto">
          <a:xfrm rot="10800000" flipH="1" flipV="1">
            <a:off x="5410200" y="4586288"/>
            <a:ext cx="228600" cy="609600"/>
            <a:chOff x="1776" y="2592"/>
            <a:chExt cx="144" cy="384"/>
          </a:xfrm>
        </p:grpSpPr>
        <p:sp>
          <p:nvSpPr>
            <p:cNvPr id="17518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19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28" name="Group 36"/>
          <p:cNvGrpSpPr>
            <a:grpSpLocks/>
          </p:cNvGrpSpPr>
          <p:nvPr/>
        </p:nvGrpSpPr>
        <p:grpSpPr bwMode="auto">
          <a:xfrm>
            <a:off x="5715000" y="4586288"/>
            <a:ext cx="228600" cy="609600"/>
            <a:chOff x="1296" y="2592"/>
            <a:chExt cx="144" cy="384"/>
          </a:xfrm>
        </p:grpSpPr>
        <p:sp>
          <p:nvSpPr>
            <p:cNvPr id="17516" name="Rectangle 3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17" name="Oval 3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29" name="Rectangle 39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30" name="Group 40"/>
          <p:cNvGrpSpPr>
            <a:grpSpLocks/>
          </p:cNvGrpSpPr>
          <p:nvPr/>
        </p:nvGrpSpPr>
        <p:grpSpPr bwMode="auto">
          <a:xfrm>
            <a:off x="6629400" y="4586288"/>
            <a:ext cx="228600" cy="609600"/>
            <a:chOff x="1296" y="2592"/>
            <a:chExt cx="144" cy="384"/>
          </a:xfrm>
        </p:grpSpPr>
        <p:sp>
          <p:nvSpPr>
            <p:cNvPr id="17514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15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31" name="Rectangle 43"/>
          <p:cNvSpPr>
            <a:spLocks noChangeArrowheads="1"/>
          </p:cNvSpPr>
          <p:nvPr/>
        </p:nvSpPr>
        <p:spPr bwMode="auto">
          <a:xfrm>
            <a:off x="6324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32" name="Group 44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17512" name="Rectangle 4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13" name="Oval 4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33" name="Rectangle 47"/>
          <p:cNvSpPr>
            <a:spLocks noChangeArrowheads="1"/>
          </p:cNvSpPr>
          <p:nvPr/>
        </p:nvSpPr>
        <p:spPr bwMode="auto">
          <a:xfrm>
            <a:off x="7239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34" name="Rectangle 48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35" name="Rectangle 49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36" name="Group 50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17510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11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37" name="Text Box 53"/>
          <p:cNvSpPr txBox="1">
            <a:spLocks noChangeArrowheads="1"/>
          </p:cNvSpPr>
          <p:nvPr/>
        </p:nvSpPr>
        <p:spPr bwMode="auto">
          <a:xfrm>
            <a:off x="412908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38" name="Text Box 54"/>
          <p:cNvSpPr txBox="1">
            <a:spLocks noChangeArrowheads="1"/>
          </p:cNvSpPr>
          <p:nvPr/>
        </p:nvSpPr>
        <p:spPr bwMode="auto">
          <a:xfrm>
            <a:off x="4422775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39" name="Text Box 55"/>
          <p:cNvSpPr txBox="1">
            <a:spLocks noChangeArrowheads="1"/>
          </p:cNvSpPr>
          <p:nvPr/>
        </p:nvSpPr>
        <p:spPr bwMode="auto">
          <a:xfrm>
            <a:off x="7773988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0" name="Text Box 56"/>
          <p:cNvSpPr txBox="1">
            <a:spLocks noChangeArrowheads="1"/>
          </p:cNvSpPr>
          <p:nvPr/>
        </p:nvSpPr>
        <p:spPr bwMode="auto">
          <a:xfrm>
            <a:off x="6254750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1" name="Text Box 57"/>
          <p:cNvSpPr txBox="1">
            <a:spLocks noChangeArrowheads="1"/>
          </p:cNvSpPr>
          <p:nvPr/>
        </p:nvSpPr>
        <p:spPr bwMode="auto">
          <a:xfrm>
            <a:off x="3203575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2" name="Text Box 58"/>
          <p:cNvSpPr txBox="1">
            <a:spLocks noChangeArrowheads="1"/>
          </p:cNvSpPr>
          <p:nvPr/>
        </p:nvSpPr>
        <p:spPr bwMode="auto">
          <a:xfrm>
            <a:off x="1684338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3" name="Text Box 59"/>
          <p:cNvSpPr txBox="1">
            <a:spLocks noChangeArrowheads="1"/>
          </p:cNvSpPr>
          <p:nvPr/>
        </p:nvSpPr>
        <p:spPr bwMode="auto">
          <a:xfrm>
            <a:off x="1384300" y="47879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4" name="Text Box 60"/>
          <p:cNvSpPr txBox="1">
            <a:spLocks noChangeArrowheads="1"/>
          </p:cNvSpPr>
          <p:nvPr/>
        </p:nvSpPr>
        <p:spPr bwMode="auto">
          <a:xfrm>
            <a:off x="1092200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5" name="Text Box 61"/>
          <p:cNvSpPr txBox="1">
            <a:spLocks noChangeArrowheads="1"/>
          </p:cNvSpPr>
          <p:nvPr/>
        </p:nvSpPr>
        <p:spPr bwMode="auto">
          <a:xfrm>
            <a:off x="1993900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6" name="Text Box 62"/>
          <p:cNvSpPr txBox="1">
            <a:spLocks noChangeArrowheads="1"/>
          </p:cNvSpPr>
          <p:nvPr/>
        </p:nvSpPr>
        <p:spPr bwMode="auto">
          <a:xfrm>
            <a:off x="229393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7" name="Text Box 63"/>
          <p:cNvSpPr txBox="1">
            <a:spLocks noChangeArrowheads="1"/>
          </p:cNvSpPr>
          <p:nvPr/>
        </p:nvSpPr>
        <p:spPr bwMode="auto">
          <a:xfrm>
            <a:off x="2595563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8" name="Text Box 64"/>
          <p:cNvSpPr txBox="1">
            <a:spLocks noChangeArrowheads="1"/>
          </p:cNvSpPr>
          <p:nvPr/>
        </p:nvSpPr>
        <p:spPr bwMode="auto">
          <a:xfrm>
            <a:off x="289718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49" name="Text Box 65"/>
          <p:cNvSpPr txBox="1">
            <a:spLocks noChangeArrowheads="1"/>
          </p:cNvSpPr>
          <p:nvPr/>
        </p:nvSpPr>
        <p:spPr bwMode="auto">
          <a:xfrm>
            <a:off x="3511550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0" name="Text Box 66"/>
          <p:cNvSpPr txBox="1">
            <a:spLocks noChangeArrowheads="1"/>
          </p:cNvSpPr>
          <p:nvPr/>
        </p:nvSpPr>
        <p:spPr bwMode="auto">
          <a:xfrm>
            <a:off x="3827463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1" name="Text Box 67"/>
          <p:cNvSpPr txBox="1">
            <a:spLocks noChangeArrowheads="1"/>
          </p:cNvSpPr>
          <p:nvPr/>
        </p:nvSpPr>
        <p:spPr bwMode="auto">
          <a:xfrm>
            <a:off x="4743450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2" name="Text Box 68"/>
          <p:cNvSpPr txBox="1">
            <a:spLocks noChangeArrowheads="1"/>
          </p:cNvSpPr>
          <p:nvPr/>
        </p:nvSpPr>
        <p:spPr bwMode="auto">
          <a:xfrm>
            <a:off x="5659438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3" name="Text Box 69"/>
          <p:cNvSpPr txBox="1">
            <a:spLocks noChangeArrowheads="1"/>
          </p:cNvSpPr>
          <p:nvPr/>
        </p:nvSpPr>
        <p:spPr bwMode="auto">
          <a:xfrm>
            <a:off x="6575425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4" name="Text Box 70"/>
          <p:cNvSpPr txBox="1">
            <a:spLocks noChangeArrowheads="1"/>
          </p:cNvSpPr>
          <p:nvPr/>
        </p:nvSpPr>
        <p:spPr bwMode="auto">
          <a:xfrm>
            <a:off x="8107363" y="47879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5" name="Text Box 71"/>
          <p:cNvSpPr txBox="1">
            <a:spLocks noChangeArrowheads="1"/>
          </p:cNvSpPr>
          <p:nvPr/>
        </p:nvSpPr>
        <p:spPr bwMode="auto">
          <a:xfrm>
            <a:off x="5057775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6" name="Text Box 72"/>
          <p:cNvSpPr txBox="1">
            <a:spLocks noChangeArrowheads="1"/>
          </p:cNvSpPr>
          <p:nvPr/>
        </p:nvSpPr>
        <p:spPr bwMode="auto">
          <a:xfrm>
            <a:off x="5973763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7" name="Text Box 73"/>
          <p:cNvSpPr txBox="1">
            <a:spLocks noChangeArrowheads="1"/>
          </p:cNvSpPr>
          <p:nvPr/>
        </p:nvSpPr>
        <p:spPr bwMode="auto">
          <a:xfrm>
            <a:off x="7191375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8" name="Text Box 74"/>
          <p:cNvSpPr txBox="1">
            <a:spLocks noChangeArrowheads="1"/>
          </p:cNvSpPr>
          <p:nvPr/>
        </p:nvSpPr>
        <p:spPr bwMode="auto">
          <a:xfrm>
            <a:off x="7493000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59" name="Text Box 75"/>
          <p:cNvSpPr txBox="1">
            <a:spLocks noChangeArrowheads="1"/>
          </p:cNvSpPr>
          <p:nvPr/>
        </p:nvSpPr>
        <p:spPr bwMode="auto">
          <a:xfrm>
            <a:off x="5348288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60" name="Text Box 76"/>
          <p:cNvSpPr txBox="1">
            <a:spLocks noChangeArrowheads="1"/>
          </p:cNvSpPr>
          <p:nvPr/>
        </p:nvSpPr>
        <p:spPr bwMode="auto">
          <a:xfrm>
            <a:off x="6867525" y="47879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7461" name="Rectangle 77"/>
          <p:cNvSpPr>
            <a:spLocks noChangeArrowheads="1"/>
          </p:cNvSpPr>
          <p:nvPr/>
        </p:nvSpPr>
        <p:spPr bwMode="auto">
          <a:xfrm rot="-840439">
            <a:off x="6110288" y="29479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62" name="Rectangle 78"/>
          <p:cNvSpPr>
            <a:spLocks noChangeArrowheads="1"/>
          </p:cNvSpPr>
          <p:nvPr/>
        </p:nvSpPr>
        <p:spPr bwMode="auto">
          <a:xfrm rot="-840439">
            <a:off x="7588250" y="25796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63" name="Rectangle 79"/>
          <p:cNvSpPr>
            <a:spLocks noChangeArrowheads="1"/>
          </p:cNvSpPr>
          <p:nvPr/>
        </p:nvSpPr>
        <p:spPr bwMode="auto">
          <a:xfrm rot="-840439">
            <a:off x="4335463" y="33909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64" name="Group 80"/>
          <p:cNvGrpSpPr>
            <a:grpSpLocks/>
          </p:cNvGrpSpPr>
          <p:nvPr/>
        </p:nvGrpSpPr>
        <p:grpSpPr bwMode="auto">
          <a:xfrm rot="9959561" flipH="1">
            <a:off x="5527675" y="3094038"/>
            <a:ext cx="228600" cy="609600"/>
            <a:chOff x="1776" y="2592"/>
            <a:chExt cx="144" cy="384"/>
          </a:xfrm>
        </p:grpSpPr>
        <p:sp>
          <p:nvSpPr>
            <p:cNvPr id="17508" name="Rectangle 8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09" name="Oval 8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65" name="Group 83"/>
          <p:cNvGrpSpPr>
            <a:grpSpLocks/>
          </p:cNvGrpSpPr>
          <p:nvPr/>
        </p:nvGrpSpPr>
        <p:grpSpPr bwMode="auto">
          <a:xfrm rot="9959561" flipH="1">
            <a:off x="6415088" y="2873375"/>
            <a:ext cx="228600" cy="609600"/>
            <a:chOff x="1776" y="2592"/>
            <a:chExt cx="144" cy="384"/>
          </a:xfrm>
        </p:grpSpPr>
        <p:sp>
          <p:nvSpPr>
            <p:cNvPr id="17506" name="Rectangle 8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07" name="Oval 8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66" name="Group 86"/>
          <p:cNvGrpSpPr>
            <a:grpSpLocks/>
          </p:cNvGrpSpPr>
          <p:nvPr/>
        </p:nvGrpSpPr>
        <p:grpSpPr bwMode="auto">
          <a:xfrm rot="9959561" flipH="1">
            <a:off x="7893050" y="2503488"/>
            <a:ext cx="228600" cy="609600"/>
            <a:chOff x="1776" y="2592"/>
            <a:chExt cx="144" cy="384"/>
          </a:xfrm>
        </p:grpSpPr>
        <p:sp>
          <p:nvSpPr>
            <p:cNvPr id="17504" name="Rectangle 8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05" name="Oval 8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67" name="Group 89"/>
          <p:cNvGrpSpPr>
            <a:grpSpLocks/>
          </p:cNvGrpSpPr>
          <p:nvPr/>
        </p:nvGrpSpPr>
        <p:grpSpPr bwMode="auto">
          <a:xfrm rot="9959561" flipH="1">
            <a:off x="4640263" y="3316288"/>
            <a:ext cx="228600" cy="609600"/>
            <a:chOff x="1776" y="2592"/>
            <a:chExt cx="144" cy="384"/>
          </a:xfrm>
        </p:grpSpPr>
        <p:sp>
          <p:nvSpPr>
            <p:cNvPr id="17502" name="Rectangle 9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03" name="Oval 9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68" name="Group 92"/>
          <p:cNvGrpSpPr>
            <a:grpSpLocks/>
          </p:cNvGrpSpPr>
          <p:nvPr/>
        </p:nvGrpSpPr>
        <p:grpSpPr bwMode="auto">
          <a:xfrm rot="9959561" flipH="1">
            <a:off x="3752850" y="3536950"/>
            <a:ext cx="228600" cy="609600"/>
            <a:chOff x="1776" y="2592"/>
            <a:chExt cx="144" cy="384"/>
          </a:xfrm>
        </p:grpSpPr>
        <p:sp>
          <p:nvSpPr>
            <p:cNvPr id="17500" name="Rectangle 9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501" name="Oval 9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69" name="Group 95"/>
          <p:cNvGrpSpPr>
            <a:grpSpLocks/>
          </p:cNvGrpSpPr>
          <p:nvPr/>
        </p:nvGrpSpPr>
        <p:grpSpPr bwMode="auto">
          <a:xfrm rot="9959561" flipH="1">
            <a:off x="1978025" y="3979863"/>
            <a:ext cx="228600" cy="609600"/>
            <a:chOff x="1776" y="2592"/>
            <a:chExt cx="144" cy="384"/>
          </a:xfrm>
        </p:grpSpPr>
        <p:sp>
          <p:nvSpPr>
            <p:cNvPr id="17498" name="Rectangle 9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99" name="Oval 9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70" name="Rectangle 98"/>
          <p:cNvSpPr>
            <a:spLocks noChangeArrowheads="1"/>
          </p:cNvSpPr>
          <p:nvPr/>
        </p:nvSpPr>
        <p:spPr bwMode="auto">
          <a:xfrm rot="-840439">
            <a:off x="3152775" y="36861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71" name="Rectangle 99"/>
          <p:cNvSpPr>
            <a:spLocks noChangeArrowheads="1"/>
          </p:cNvSpPr>
          <p:nvPr/>
        </p:nvSpPr>
        <p:spPr bwMode="auto">
          <a:xfrm rot="-840439">
            <a:off x="1673225" y="40544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72" name="Rectangle 100"/>
          <p:cNvSpPr>
            <a:spLocks noChangeArrowheads="1"/>
          </p:cNvSpPr>
          <p:nvPr/>
        </p:nvSpPr>
        <p:spPr bwMode="auto">
          <a:xfrm rot="-840439">
            <a:off x="1377950" y="41290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73" name="Group 101"/>
          <p:cNvGrpSpPr>
            <a:grpSpLocks/>
          </p:cNvGrpSpPr>
          <p:nvPr/>
        </p:nvGrpSpPr>
        <p:grpSpPr bwMode="auto">
          <a:xfrm rot="9959561">
            <a:off x="1090613" y="4200525"/>
            <a:ext cx="228600" cy="609600"/>
            <a:chOff x="1776" y="2592"/>
            <a:chExt cx="144" cy="384"/>
          </a:xfrm>
        </p:grpSpPr>
        <p:sp>
          <p:nvSpPr>
            <p:cNvPr id="17496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97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74" name="Rectangle 104"/>
          <p:cNvSpPr>
            <a:spLocks noChangeArrowheads="1"/>
          </p:cNvSpPr>
          <p:nvPr/>
        </p:nvSpPr>
        <p:spPr bwMode="auto">
          <a:xfrm rot="-840439">
            <a:off x="3448050" y="36115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7475" name="Group 105"/>
          <p:cNvGrpSpPr>
            <a:grpSpLocks/>
          </p:cNvGrpSpPr>
          <p:nvPr/>
        </p:nvGrpSpPr>
        <p:grpSpPr bwMode="auto">
          <a:xfrm rot="20759561" flipV="1">
            <a:off x="4048125" y="3463925"/>
            <a:ext cx="228600" cy="609600"/>
            <a:chOff x="1296" y="2592"/>
            <a:chExt cx="144" cy="384"/>
          </a:xfrm>
        </p:grpSpPr>
        <p:sp>
          <p:nvSpPr>
            <p:cNvPr id="17494" name="Rectangle 106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95" name="Oval 107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76" name="Group 108"/>
          <p:cNvGrpSpPr>
            <a:grpSpLocks/>
          </p:cNvGrpSpPr>
          <p:nvPr/>
        </p:nvGrpSpPr>
        <p:grpSpPr bwMode="auto">
          <a:xfrm rot="20759561" flipV="1">
            <a:off x="2865438" y="3757613"/>
            <a:ext cx="228600" cy="609600"/>
            <a:chOff x="1296" y="2592"/>
            <a:chExt cx="144" cy="384"/>
          </a:xfrm>
        </p:grpSpPr>
        <p:sp>
          <p:nvSpPr>
            <p:cNvPr id="17492" name="Rectangle 10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93" name="Oval 11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77" name="Group 111"/>
          <p:cNvGrpSpPr>
            <a:grpSpLocks/>
          </p:cNvGrpSpPr>
          <p:nvPr/>
        </p:nvGrpSpPr>
        <p:grpSpPr bwMode="auto">
          <a:xfrm rot="20759561" flipV="1">
            <a:off x="2274888" y="3905250"/>
            <a:ext cx="228600" cy="609600"/>
            <a:chOff x="1296" y="2592"/>
            <a:chExt cx="144" cy="384"/>
          </a:xfrm>
        </p:grpSpPr>
        <p:sp>
          <p:nvSpPr>
            <p:cNvPr id="17490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91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78" name="Group 114"/>
          <p:cNvGrpSpPr>
            <a:grpSpLocks/>
          </p:cNvGrpSpPr>
          <p:nvPr/>
        </p:nvGrpSpPr>
        <p:grpSpPr bwMode="auto">
          <a:xfrm rot="20759561" flipV="1">
            <a:off x="5232400" y="3168650"/>
            <a:ext cx="228600" cy="609600"/>
            <a:chOff x="1296" y="2592"/>
            <a:chExt cx="144" cy="384"/>
          </a:xfrm>
        </p:grpSpPr>
        <p:sp>
          <p:nvSpPr>
            <p:cNvPr id="17488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89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7479" name="Group 117"/>
          <p:cNvGrpSpPr>
            <a:grpSpLocks/>
          </p:cNvGrpSpPr>
          <p:nvPr/>
        </p:nvGrpSpPr>
        <p:grpSpPr bwMode="auto">
          <a:xfrm rot="20759561" flipV="1">
            <a:off x="6710363" y="2798763"/>
            <a:ext cx="228600" cy="609600"/>
            <a:chOff x="1296" y="2592"/>
            <a:chExt cx="144" cy="384"/>
          </a:xfrm>
        </p:grpSpPr>
        <p:sp>
          <p:nvSpPr>
            <p:cNvPr id="17486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7487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7480" name="Rectangle 120"/>
          <p:cNvSpPr>
            <a:spLocks noChangeArrowheads="1"/>
          </p:cNvSpPr>
          <p:nvPr/>
        </p:nvSpPr>
        <p:spPr bwMode="auto">
          <a:xfrm rot="-840439">
            <a:off x="2560638" y="38338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81" name="Rectangle 121"/>
          <p:cNvSpPr>
            <a:spLocks noChangeArrowheads="1"/>
          </p:cNvSpPr>
          <p:nvPr/>
        </p:nvSpPr>
        <p:spPr bwMode="auto">
          <a:xfrm rot="-840439">
            <a:off x="4926013" y="32432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82" name="Rectangle 122"/>
          <p:cNvSpPr>
            <a:spLocks noChangeArrowheads="1"/>
          </p:cNvSpPr>
          <p:nvPr/>
        </p:nvSpPr>
        <p:spPr bwMode="auto">
          <a:xfrm rot="-840439">
            <a:off x="5813425" y="30210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83" name="Rectangle 123"/>
          <p:cNvSpPr>
            <a:spLocks noChangeArrowheads="1"/>
          </p:cNvSpPr>
          <p:nvPr/>
        </p:nvSpPr>
        <p:spPr bwMode="auto">
          <a:xfrm rot="-840439">
            <a:off x="6996113" y="2727325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84" name="Rectangle 124"/>
          <p:cNvSpPr>
            <a:spLocks noChangeArrowheads="1"/>
          </p:cNvSpPr>
          <p:nvPr/>
        </p:nvSpPr>
        <p:spPr bwMode="auto">
          <a:xfrm rot="-840439">
            <a:off x="7292975" y="26527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7485" name="Rectangle 125"/>
          <p:cNvSpPr>
            <a:spLocks noChangeArrowheads="1"/>
          </p:cNvSpPr>
          <p:nvPr/>
        </p:nvSpPr>
        <p:spPr bwMode="auto">
          <a:xfrm rot="-840439">
            <a:off x="790575" y="3062288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66800" y="4724400"/>
            <a:ext cx="1066800" cy="228600"/>
          </a:xfrm>
          <a:prstGeom prst="rect">
            <a:avLst/>
          </a:prstGeom>
          <a:solidFill>
            <a:srgbClr val="000005"/>
          </a:solidFill>
          <a:ln w="9525">
            <a:solidFill>
              <a:srgbClr val="0000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76600" y="4953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526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478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 rot="10800000">
            <a:off x="1143000" y="5029200"/>
            <a:ext cx="228600" cy="609600"/>
            <a:chOff x="1776" y="2592"/>
            <a:chExt cx="144" cy="384"/>
          </a:xfrm>
        </p:grpSpPr>
        <p:sp>
          <p:nvSpPr>
            <p:cNvPr id="18602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603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066800" y="6096000"/>
            <a:ext cx="73914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1447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42" name="Group 12"/>
          <p:cNvGrpSpPr>
            <a:grpSpLocks/>
          </p:cNvGrpSpPr>
          <p:nvPr/>
        </p:nvGrpSpPr>
        <p:grpSpPr bwMode="auto">
          <a:xfrm>
            <a:off x="1143000" y="5410200"/>
            <a:ext cx="228600" cy="609600"/>
            <a:chOff x="1296" y="2592"/>
            <a:chExt cx="144" cy="384"/>
          </a:xfrm>
        </p:grpSpPr>
        <p:sp>
          <p:nvSpPr>
            <p:cNvPr id="18600" name="Rectangle 1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601" name="Oval 1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1752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44" name="Group 16"/>
          <p:cNvGrpSpPr>
            <a:grpSpLocks/>
          </p:cNvGrpSpPr>
          <p:nvPr/>
        </p:nvGrpSpPr>
        <p:grpSpPr bwMode="auto">
          <a:xfrm>
            <a:off x="2057400" y="5410200"/>
            <a:ext cx="228600" cy="609600"/>
            <a:chOff x="1296" y="2592"/>
            <a:chExt cx="144" cy="384"/>
          </a:xfrm>
        </p:grpSpPr>
        <p:sp>
          <p:nvSpPr>
            <p:cNvPr id="18598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99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45" name="Group 19"/>
          <p:cNvGrpSpPr>
            <a:grpSpLocks/>
          </p:cNvGrpSpPr>
          <p:nvPr/>
        </p:nvGrpSpPr>
        <p:grpSpPr bwMode="auto">
          <a:xfrm rot="10800000" flipH="1" flipV="1">
            <a:off x="2362200" y="5410200"/>
            <a:ext cx="228600" cy="609600"/>
            <a:chOff x="1776" y="2592"/>
            <a:chExt cx="144" cy="384"/>
          </a:xfrm>
        </p:grpSpPr>
        <p:sp>
          <p:nvSpPr>
            <p:cNvPr id="18596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97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46" name="Group 22"/>
          <p:cNvGrpSpPr>
            <a:grpSpLocks/>
          </p:cNvGrpSpPr>
          <p:nvPr/>
        </p:nvGrpSpPr>
        <p:grpSpPr bwMode="auto">
          <a:xfrm>
            <a:off x="3886200" y="5410200"/>
            <a:ext cx="228600" cy="609600"/>
            <a:chOff x="1296" y="2592"/>
            <a:chExt cx="144" cy="384"/>
          </a:xfrm>
        </p:grpSpPr>
        <p:sp>
          <p:nvSpPr>
            <p:cNvPr id="18594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95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47" name="Group 25"/>
          <p:cNvGrpSpPr>
            <a:grpSpLocks/>
          </p:cNvGrpSpPr>
          <p:nvPr/>
        </p:nvGrpSpPr>
        <p:grpSpPr bwMode="auto">
          <a:xfrm rot="10800000" flipH="1" flipV="1">
            <a:off x="2971800" y="5410200"/>
            <a:ext cx="228600" cy="609600"/>
            <a:chOff x="1776" y="2592"/>
            <a:chExt cx="144" cy="384"/>
          </a:xfrm>
        </p:grpSpPr>
        <p:sp>
          <p:nvSpPr>
            <p:cNvPr id="18592" name="Rectangle 2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93" name="Oval 2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48" name="Group 28"/>
          <p:cNvGrpSpPr>
            <a:grpSpLocks/>
          </p:cNvGrpSpPr>
          <p:nvPr/>
        </p:nvGrpSpPr>
        <p:grpSpPr bwMode="auto">
          <a:xfrm>
            <a:off x="4800600" y="5410200"/>
            <a:ext cx="228600" cy="609600"/>
            <a:chOff x="1296" y="2592"/>
            <a:chExt cx="144" cy="384"/>
          </a:xfrm>
        </p:grpSpPr>
        <p:sp>
          <p:nvSpPr>
            <p:cNvPr id="18590" name="Rectangle 2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91" name="Oval 3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49" name="Rectangle 31"/>
          <p:cNvSpPr>
            <a:spLocks noChangeArrowheads="1"/>
          </p:cNvSpPr>
          <p:nvPr/>
        </p:nvSpPr>
        <p:spPr bwMode="auto">
          <a:xfrm>
            <a:off x="3581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50" name="Rectangle 32"/>
          <p:cNvSpPr>
            <a:spLocks noChangeArrowheads="1"/>
          </p:cNvSpPr>
          <p:nvPr/>
        </p:nvSpPr>
        <p:spPr bwMode="auto">
          <a:xfrm>
            <a:off x="2667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51" name="Group 33"/>
          <p:cNvGrpSpPr>
            <a:grpSpLocks/>
          </p:cNvGrpSpPr>
          <p:nvPr/>
        </p:nvGrpSpPr>
        <p:grpSpPr bwMode="auto">
          <a:xfrm rot="10800000" flipH="1" flipV="1">
            <a:off x="4191000" y="5410200"/>
            <a:ext cx="228600" cy="609600"/>
            <a:chOff x="1776" y="2592"/>
            <a:chExt cx="144" cy="384"/>
          </a:xfrm>
        </p:grpSpPr>
        <p:sp>
          <p:nvSpPr>
            <p:cNvPr id="18588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89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52" name="Rectangle 36"/>
          <p:cNvSpPr>
            <a:spLocks noChangeArrowheads="1"/>
          </p:cNvSpPr>
          <p:nvPr/>
        </p:nvSpPr>
        <p:spPr bwMode="auto">
          <a:xfrm>
            <a:off x="4495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53" name="Rectangle 37"/>
          <p:cNvSpPr>
            <a:spLocks noChangeArrowheads="1"/>
          </p:cNvSpPr>
          <p:nvPr/>
        </p:nvSpPr>
        <p:spPr bwMode="auto">
          <a:xfrm>
            <a:off x="3276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54" name="Rectangle 38"/>
          <p:cNvSpPr>
            <a:spLocks noChangeArrowheads="1"/>
          </p:cNvSpPr>
          <p:nvPr/>
        </p:nvSpPr>
        <p:spPr bwMode="auto">
          <a:xfrm>
            <a:off x="5105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55" name="Group 39"/>
          <p:cNvGrpSpPr>
            <a:grpSpLocks/>
          </p:cNvGrpSpPr>
          <p:nvPr/>
        </p:nvGrpSpPr>
        <p:grpSpPr bwMode="auto">
          <a:xfrm rot="10800000" flipH="1" flipV="1">
            <a:off x="5410200" y="5410200"/>
            <a:ext cx="228600" cy="609600"/>
            <a:chOff x="1776" y="2592"/>
            <a:chExt cx="144" cy="384"/>
          </a:xfrm>
        </p:grpSpPr>
        <p:sp>
          <p:nvSpPr>
            <p:cNvPr id="18586" name="Rectangle 4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87" name="Oval 4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56" name="Group 42"/>
          <p:cNvGrpSpPr>
            <a:grpSpLocks/>
          </p:cNvGrpSpPr>
          <p:nvPr/>
        </p:nvGrpSpPr>
        <p:grpSpPr bwMode="auto">
          <a:xfrm>
            <a:off x="5715000" y="5410200"/>
            <a:ext cx="228600" cy="609600"/>
            <a:chOff x="1296" y="2592"/>
            <a:chExt cx="144" cy="384"/>
          </a:xfrm>
        </p:grpSpPr>
        <p:sp>
          <p:nvSpPr>
            <p:cNvPr id="18584" name="Rectangle 4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85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57" name="Rectangle 45"/>
          <p:cNvSpPr>
            <a:spLocks noChangeArrowheads="1"/>
          </p:cNvSpPr>
          <p:nvPr/>
        </p:nvSpPr>
        <p:spPr bwMode="auto">
          <a:xfrm>
            <a:off x="6019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58" name="Group 46"/>
          <p:cNvGrpSpPr>
            <a:grpSpLocks/>
          </p:cNvGrpSpPr>
          <p:nvPr/>
        </p:nvGrpSpPr>
        <p:grpSpPr bwMode="auto">
          <a:xfrm>
            <a:off x="6629400" y="5410200"/>
            <a:ext cx="228600" cy="609600"/>
            <a:chOff x="1296" y="2592"/>
            <a:chExt cx="144" cy="384"/>
          </a:xfrm>
        </p:grpSpPr>
        <p:sp>
          <p:nvSpPr>
            <p:cNvPr id="18582" name="Rectangle 4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83" name="Oval 4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59" name="Rectangle 49"/>
          <p:cNvSpPr>
            <a:spLocks noChangeArrowheads="1"/>
          </p:cNvSpPr>
          <p:nvPr/>
        </p:nvSpPr>
        <p:spPr bwMode="auto">
          <a:xfrm>
            <a:off x="6324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60" name="Group 50"/>
          <p:cNvGrpSpPr>
            <a:grpSpLocks/>
          </p:cNvGrpSpPr>
          <p:nvPr/>
        </p:nvGrpSpPr>
        <p:grpSpPr bwMode="auto">
          <a:xfrm rot="10800000" flipH="1" flipV="1">
            <a:off x="6934200" y="5410200"/>
            <a:ext cx="228600" cy="609600"/>
            <a:chOff x="1776" y="2592"/>
            <a:chExt cx="144" cy="384"/>
          </a:xfrm>
        </p:grpSpPr>
        <p:sp>
          <p:nvSpPr>
            <p:cNvPr id="18580" name="Rectangle 5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81" name="Oval 5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61" name="Rectangle 53"/>
          <p:cNvSpPr>
            <a:spLocks noChangeArrowheads="1"/>
          </p:cNvSpPr>
          <p:nvPr/>
        </p:nvSpPr>
        <p:spPr bwMode="auto">
          <a:xfrm>
            <a:off x="7239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62" name="Rectangle 54"/>
          <p:cNvSpPr>
            <a:spLocks noChangeArrowheads="1"/>
          </p:cNvSpPr>
          <p:nvPr/>
        </p:nvSpPr>
        <p:spPr bwMode="auto">
          <a:xfrm>
            <a:off x="7543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63" name="Rectangle 55"/>
          <p:cNvSpPr>
            <a:spLocks noChangeArrowheads="1"/>
          </p:cNvSpPr>
          <p:nvPr/>
        </p:nvSpPr>
        <p:spPr bwMode="auto">
          <a:xfrm>
            <a:off x="7848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64" name="Group 56"/>
          <p:cNvGrpSpPr>
            <a:grpSpLocks/>
          </p:cNvGrpSpPr>
          <p:nvPr/>
        </p:nvGrpSpPr>
        <p:grpSpPr bwMode="auto">
          <a:xfrm>
            <a:off x="8153400" y="5410200"/>
            <a:ext cx="228600" cy="609600"/>
            <a:chOff x="1296" y="2592"/>
            <a:chExt cx="144" cy="384"/>
          </a:xfrm>
        </p:grpSpPr>
        <p:sp>
          <p:nvSpPr>
            <p:cNvPr id="18578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79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65" name="Rectangle 59"/>
          <p:cNvSpPr>
            <a:spLocks noChangeArrowheads="1"/>
          </p:cNvSpPr>
          <p:nvPr/>
        </p:nvSpPr>
        <p:spPr bwMode="auto">
          <a:xfrm>
            <a:off x="7772400" y="1981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66" name="Rectangle 60"/>
          <p:cNvSpPr>
            <a:spLocks noChangeArrowheads="1"/>
          </p:cNvSpPr>
          <p:nvPr/>
        </p:nvSpPr>
        <p:spPr bwMode="auto">
          <a:xfrm>
            <a:off x="8763000" y="3352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67" name="Rectangle 61"/>
          <p:cNvSpPr>
            <a:spLocks noChangeArrowheads="1"/>
          </p:cNvSpPr>
          <p:nvPr/>
        </p:nvSpPr>
        <p:spPr bwMode="auto">
          <a:xfrm>
            <a:off x="4495800" y="4114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68" name="Group 62"/>
          <p:cNvGrpSpPr>
            <a:grpSpLocks/>
          </p:cNvGrpSpPr>
          <p:nvPr/>
        </p:nvGrpSpPr>
        <p:grpSpPr bwMode="auto">
          <a:xfrm flipV="1">
            <a:off x="7467600" y="3352800"/>
            <a:ext cx="228600" cy="609600"/>
            <a:chOff x="1296" y="2592"/>
            <a:chExt cx="144" cy="384"/>
          </a:xfrm>
        </p:grpSpPr>
        <p:sp>
          <p:nvSpPr>
            <p:cNvPr id="18576" name="Rectangle 6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77" name="Oval 6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69" name="Group 65"/>
          <p:cNvGrpSpPr>
            <a:grpSpLocks/>
          </p:cNvGrpSpPr>
          <p:nvPr/>
        </p:nvGrpSpPr>
        <p:grpSpPr bwMode="auto">
          <a:xfrm rot="10800000" flipH="1">
            <a:off x="8001000" y="3657600"/>
            <a:ext cx="228600" cy="609600"/>
            <a:chOff x="1776" y="2592"/>
            <a:chExt cx="144" cy="384"/>
          </a:xfrm>
        </p:grpSpPr>
        <p:sp>
          <p:nvSpPr>
            <p:cNvPr id="18574" name="Rectangle 6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75" name="Oval 6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70" name="Group 68"/>
          <p:cNvGrpSpPr>
            <a:grpSpLocks/>
          </p:cNvGrpSpPr>
          <p:nvPr/>
        </p:nvGrpSpPr>
        <p:grpSpPr bwMode="auto">
          <a:xfrm flipV="1">
            <a:off x="6553200" y="2209800"/>
            <a:ext cx="228600" cy="609600"/>
            <a:chOff x="1296" y="2592"/>
            <a:chExt cx="144" cy="384"/>
          </a:xfrm>
        </p:grpSpPr>
        <p:sp>
          <p:nvSpPr>
            <p:cNvPr id="18572" name="Rectangle 6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73" name="Oval 7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71" name="Group 71"/>
          <p:cNvGrpSpPr>
            <a:grpSpLocks/>
          </p:cNvGrpSpPr>
          <p:nvPr/>
        </p:nvGrpSpPr>
        <p:grpSpPr bwMode="auto">
          <a:xfrm flipV="1">
            <a:off x="7467600" y="2438400"/>
            <a:ext cx="228600" cy="609600"/>
            <a:chOff x="1296" y="2592"/>
            <a:chExt cx="144" cy="384"/>
          </a:xfrm>
        </p:grpSpPr>
        <p:sp>
          <p:nvSpPr>
            <p:cNvPr id="18570" name="Rectangle 7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71" name="Oval 7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72" name="Group 74"/>
          <p:cNvGrpSpPr>
            <a:grpSpLocks/>
          </p:cNvGrpSpPr>
          <p:nvPr/>
        </p:nvGrpSpPr>
        <p:grpSpPr bwMode="auto">
          <a:xfrm rot="10800000" flipH="1">
            <a:off x="7086600" y="3352800"/>
            <a:ext cx="228600" cy="609600"/>
            <a:chOff x="1776" y="2592"/>
            <a:chExt cx="144" cy="384"/>
          </a:xfrm>
        </p:grpSpPr>
        <p:sp>
          <p:nvSpPr>
            <p:cNvPr id="18568" name="Rectangle 7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69" name="Oval 7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73" name="Group 77"/>
          <p:cNvGrpSpPr>
            <a:grpSpLocks/>
          </p:cNvGrpSpPr>
          <p:nvPr/>
        </p:nvGrpSpPr>
        <p:grpSpPr bwMode="auto">
          <a:xfrm rot="10800000" flipH="1">
            <a:off x="8382000" y="3200400"/>
            <a:ext cx="228600" cy="609600"/>
            <a:chOff x="1776" y="2592"/>
            <a:chExt cx="144" cy="384"/>
          </a:xfrm>
        </p:grpSpPr>
        <p:sp>
          <p:nvSpPr>
            <p:cNvPr id="18566" name="Rectangle 7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67" name="Oval 7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74" name="Rectangle 80"/>
          <p:cNvSpPr>
            <a:spLocks noChangeArrowheads="1"/>
          </p:cNvSpPr>
          <p:nvPr/>
        </p:nvSpPr>
        <p:spPr bwMode="auto">
          <a:xfrm>
            <a:off x="7772400" y="2819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75" name="Rectangle 81"/>
          <p:cNvSpPr>
            <a:spLocks noChangeArrowheads="1"/>
          </p:cNvSpPr>
          <p:nvPr/>
        </p:nvSpPr>
        <p:spPr bwMode="auto">
          <a:xfrm>
            <a:off x="8229600" y="2590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76" name="Group 82"/>
          <p:cNvGrpSpPr>
            <a:grpSpLocks/>
          </p:cNvGrpSpPr>
          <p:nvPr/>
        </p:nvGrpSpPr>
        <p:grpSpPr bwMode="auto">
          <a:xfrm flipV="1">
            <a:off x="8077200" y="1371600"/>
            <a:ext cx="228600" cy="609600"/>
            <a:chOff x="1296" y="2592"/>
            <a:chExt cx="144" cy="384"/>
          </a:xfrm>
        </p:grpSpPr>
        <p:sp>
          <p:nvSpPr>
            <p:cNvPr id="18564" name="Rectangle 8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65" name="Oval 8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18477" name="Group 85"/>
          <p:cNvGrpSpPr>
            <a:grpSpLocks/>
          </p:cNvGrpSpPr>
          <p:nvPr/>
        </p:nvGrpSpPr>
        <p:grpSpPr bwMode="auto">
          <a:xfrm rot="10800000" flipH="1">
            <a:off x="8382000" y="1905000"/>
            <a:ext cx="228600" cy="609600"/>
            <a:chOff x="1776" y="2592"/>
            <a:chExt cx="144" cy="384"/>
          </a:xfrm>
        </p:grpSpPr>
        <p:sp>
          <p:nvSpPr>
            <p:cNvPr id="18562" name="Rectangle 8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63" name="Oval 8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78" name="Rectangle 88"/>
          <p:cNvSpPr>
            <a:spLocks noChangeArrowheads="1"/>
          </p:cNvSpPr>
          <p:nvPr/>
        </p:nvSpPr>
        <p:spPr bwMode="auto">
          <a:xfrm>
            <a:off x="7086600" y="2362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79" name="Group 89"/>
          <p:cNvGrpSpPr>
            <a:grpSpLocks/>
          </p:cNvGrpSpPr>
          <p:nvPr/>
        </p:nvGrpSpPr>
        <p:grpSpPr bwMode="auto">
          <a:xfrm flipV="1">
            <a:off x="8686800" y="2438400"/>
            <a:ext cx="228600" cy="609600"/>
            <a:chOff x="1296" y="2592"/>
            <a:chExt cx="144" cy="384"/>
          </a:xfrm>
        </p:grpSpPr>
        <p:sp>
          <p:nvSpPr>
            <p:cNvPr id="18560" name="Rectangle 90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61" name="Oval 91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80" name="Rectangle 92"/>
          <p:cNvSpPr>
            <a:spLocks noChangeArrowheads="1"/>
          </p:cNvSpPr>
          <p:nvPr/>
        </p:nvSpPr>
        <p:spPr bwMode="auto">
          <a:xfrm>
            <a:off x="6934200" y="167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81" name="Group 93"/>
          <p:cNvGrpSpPr>
            <a:grpSpLocks/>
          </p:cNvGrpSpPr>
          <p:nvPr/>
        </p:nvGrpSpPr>
        <p:grpSpPr bwMode="auto">
          <a:xfrm rot="10800000" flipH="1">
            <a:off x="3886200" y="4572000"/>
            <a:ext cx="228600" cy="609600"/>
            <a:chOff x="1776" y="2592"/>
            <a:chExt cx="144" cy="384"/>
          </a:xfrm>
        </p:grpSpPr>
        <p:sp>
          <p:nvSpPr>
            <p:cNvPr id="18558" name="Rectangle 9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59" name="Oval 9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82" name="Rectangle 96"/>
          <p:cNvSpPr>
            <a:spLocks noChangeArrowheads="1"/>
          </p:cNvSpPr>
          <p:nvPr/>
        </p:nvSpPr>
        <p:spPr bwMode="auto">
          <a:xfrm>
            <a:off x="3581400" y="48006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83" name="Group 97"/>
          <p:cNvGrpSpPr>
            <a:grpSpLocks/>
          </p:cNvGrpSpPr>
          <p:nvPr/>
        </p:nvGrpSpPr>
        <p:grpSpPr bwMode="auto">
          <a:xfrm flipV="1">
            <a:off x="4191000" y="4267200"/>
            <a:ext cx="228600" cy="609600"/>
            <a:chOff x="1296" y="2592"/>
            <a:chExt cx="144" cy="384"/>
          </a:xfrm>
        </p:grpSpPr>
        <p:sp>
          <p:nvSpPr>
            <p:cNvPr id="18556" name="Rectangle 9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57" name="Oval 9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84" name="Rectangle 100"/>
          <p:cNvSpPr>
            <a:spLocks noChangeArrowheads="1"/>
          </p:cNvSpPr>
          <p:nvPr/>
        </p:nvSpPr>
        <p:spPr bwMode="auto">
          <a:xfrm>
            <a:off x="6781800" y="28956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85" name="Group 101"/>
          <p:cNvGrpSpPr>
            <a:grpSpLocks/>
          </p:cNvGrpSpPr>
          <p:nvPr/>
        </p:nvGrpSpPr>
        <p:grpSpPr bwMode="auto">
          <a:xfrm rot="10800000" flipH="1">
            <a:off x="4800600" y="3810000"/>
            <a:ext cx="228600" cy="609600"/>
            <a:chOff x="1776" y="2592"/>
            <a:chExt cx="144" cy="384"/>
          </a:xfrm>
        </p:grpSpPr>
        <p:sp>
          <p:nvSpPr>
            <p:cNvPr id="18554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55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86" name="Rectangle 104"/>
          <p:cNvSpPr>
            <a:spLocks noChangeArrowheads="1"/>
          </p:cNvSpPr>
          <p:nvPr/>
        </p:nvSpPr>
        <p:spPr bwMode="auto">
          <a:xfrm>
            <a:off x="5105400" y="3581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87" name="AutoShape 105"/>
          <p:cNvSpPr>
            <a:spLocks noChangeArrowheads="1"/>
          </p:cNvSpPr>
          <p:nvPr/>
        </p:nvSpPr>
        <p:spPr bwMode="auto">
          <a:xfrm>
            <a:off x="6096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18488" name="Rectangle 106"/>
          <p:cNvSpPr>
            <a:spLocks noChangeArrowheads="1"/>
          </p:cNvSpPr>
          <p:nvPr/>
        </p:nvSpPr>
        <p:spPr bwMode="auto">
          <a:xfrm>
            <a:off x="7391400" y="1524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18489" name="Group 107"/>
          <p:cNvGrpSpPr>
            <a:grpSpLocks/>
          </p:cNvGrpSpPr>
          <p:nvPr/>
        </p:nvGrpSpPr>
        <p:grpSpPr bwMode="auto">
          <a:xfrm rot="10800000" flipH="1">
            <a:off x="7772400" y="1219200"/>
            <a:ext cx="228600" cy="609600"/>
            <a:chOff x="1776" y="2592"/>
            <a:chExt cx="144" cy="384"/>
          </a:xfrm>
        </p:grpSpPr>
        <p:sp>
          <p:nvSpPr>
            <p:cNvPr id="18552" name="Rectangle 10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8553" name="Oval 10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490" name="Rectangle 1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562600" cy="2133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Match </a:t>
            </a:r>
            <a:r>
              <a:rPr lang="en-US" u="sng" smtClean="0"/>
              <a:t>RNA</a:t>
            </a:r>
            <a:r>
              <a:rPr lang="en-US" smtClean="0"/>
              <a:t> bases to </a:t>
            </a:r>
            <a:r>
              <a:rPr lang="en-US" u="sng" smtClean="0"/>
              <a:t>DNA</a:t>
            </a:r>
            <a:r>
              <a:rPr lang="en-US" smtClean="0"/>
              <a:t> bases on one of the DNA strands</a:t>
            </a:r>
          </a:p>
        </p:txBody>
      </p:sp>
      <p:sp>
        <p:nvSpPr>
          <p:cNvPr id="18491" name="Text Box 111"/>
          <p:cNvSpPr txBox="1">
            <a:spLocks noChangeArrowheads="1"/>
          </p:cNvSpPr>
          <p:nvPr/>
        </p:nvSpPr>
        <p:spPr bwMode="auto">
          <a:xfrm>
            <a:off x="4129088" y="4419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2" name="Text Box 112"/>
          <p:cNvSpPr txBox="1">
            <a:spLocks noChangeArrowheads="1"/>
          </p:cNvSpPr>
          <p:nvPr/>
        </p:nvSpPr>
        <p:spPr bwMode="auto">
          <a:xfrm>
            <a:off x="4129088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3" name="Text Box 113"/>
          <p:cNvSpPr txBox="1">
            <a:spLocks noChangeArrowheads="1"/>
          </p:cNvSpPr>
          <p:nvPr/>
        </p:nvSpPr>
        <p:spPr bwMode="auto">
          <a:xfrm>
            <a:off x="4422775" y="56118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4" name="Text Box 114"/>
          <p:cNvSpPr txBox="1">
            <a:spLocks noChangeArrowheads="1"/>
          </p:cNvSpPr>
          <p:nvPr/>
        </p:nvSpPr>
        <p:spPr bwMode="auto">
          <a:xfrm>
            <a:off x="7773988" y="56118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5" name="Text Box 115"/>
          <p:cNvSpPr txBox="1">
            <a:spLocks noChangeArrowheads="1"/>
          </p:cNvSpPr>
          <p:nvPr/>
        </p:nvSpPr>
        <p:spPr bwMode="auto">
          <a:xfrm>
            <a:off x="6254750" y="56118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6" name="Text Box 116"/>
          <p:cNvSpPr txBox="1">
            <a:spLocks noChangeArrowheads="1"/>
          </p:cNvSpPr>
          <p:nvPr/>
        </p:nvSpPr>
        <p:spPr bwMode="auto">
          <a:xfrm>
            <a:off x="3203575" y="56118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7" name="Text Box 117"/>
          <p:cNvSpPr txBox="1">
            <a:spLocks noChangeArrowheads="1"/>
          </p:cNvSpPr>
          <p:nvPr/>
        </p:nvSpPr>
        <p:spPr bwMode="auto">
          <a:xfrm>
            <a:off x="1684338" y="56118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8" name="Text Box 118"/>
          <p:cNvSpPr txBox="1">
            <a:spLocks noChangeArrowheads="1"/>
          </p:cNvSpPr>
          <p:nvPr/>
        </p:nvSpPr>
        <p:spPr bwMode="auto">
          <a:xfrm>
            <a:off x="1384300" y="561181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499" name="Text Box 119"/>
          <p:cNvSpPr txBox="1">
            <a:spLocks noChangeArrowheads="1"/>
          </p:cNvSpPr>
          <p:nvPr/>
        </p:nvSpPr>
        <p:spPr bwMode="auto">
          <a:xfrm>
            <a:off x="1092200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0" name="Text Box 120"/>
          <p:cNvSpPr txBox="1">
            <a:spLocks noChangeArrowheads="1"/>
          </p:cNvSpPr>
          <p:nvPr/>
        </p:nvSpPr>
        <p:spPr bwMode="auto">
          <a:xfrm>
            <a:off x="1993900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1" name="Text Box 121"/>
          <p:cNvSpPr txBox="1">
            <a:spLocks noChangeArrowheads="1"/>
          </p:cNvSpPr>
          <p:nvPr/>
        </p:nvSpPr>
        <p:spPr bwMode="auto">
          <a:xfrm>
            <a:off x="2293938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2" name="Text Box 122"/>
          <p:cNvSpPr txBox="1">
            <a:spLocks noChangeArrowheads="1"/>
          </p:cNvSpPr>
          <p:nvPr/>
        </p:nvSpPr>
        <p:spPr bwMode="auto">
          <a:xfrm>
            <a:off x="2595563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3" name="Text Box 123"/>
          <p:cNvSpPr txBox="1">
            <a:spLocks noChangeArrowheads="1"/>
          </p:cNvSpPr>
          <p:nvPr/>
        </p:nvSpPr>
        <p:spPr bwMode="auto">
          <a:xfrm>
            <a:off x="2897188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4" name="Text Box 124"/>
          <p:cNvSpPr txBox="1">
            <a:spLocks noChangeArrowheads="1"/>
          </p:cNvSpPr>
          <p:nvPr/>
        </p:nvSpPr>
        <p:spPr bwMode="auto">
          <a:xfrm>
            <a:off x="3511550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5" name="Text Box 125"/>
          <p:cNvSpPr txBox="1">
            <a:spLocks noChangeArrowheads="1"/>
          </p:cNvSpPr>
          <p:nvPr/>
        </p:nvSpPr>
        <p:spPr bwMode="auto">
          <a:xfrm>
            <a:off x="3827463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6" name="Text Box 126"/>
          <p:cNvSpPr txBox="1">
            <a:spLocks noChangeArrowheads="1"/>
          </p:cNvSpPr>
          <p:nvPr/>
        </p:nvSpPr>
        <p:spPr bwMode="auto">
          <a:xfrm>
            <a:off x="4743450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7" name="Text Box 127"/>
          <p:cNvSpPr txBox="1">
            <a:spLocks noChangeArrowheads="1"/>
          </p:cNvSpPr>
          <p:nvPr/>
        </p:nvSpPr>
        <p:spPr bwMode="auto">
          <a:xfrm>
            <a:off x="5659438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8" name="Text Box 128"/>
          <p:cNvSpPr txBox="1">
            <a:spLocks noChangeArrowheads="1"/>
          </p:cNvSpPr>
          <p:nvPr/>
        </p:nvSpPr>
        <p:spPr bwMode="auto">
          <a:xfrm>
            <a:off x="6575425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09" name="Text Box 129"/>
          <p:cNvSpPr txBox="1">
            <a:spLocks noChangeArrowheads="1"/>
          </p:cNvSpPr>
          <p:nvPr/>
        </p:nvSpPr>
        <p:spPr bwMode="auto">
          <a:xfrm>
            <a:off x="8107363" y="561181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T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0" name="Text Box 130"/>
          <p:cNvSpPr txBox="1">
            <a:spLocks noChangeArrowheads="1"/>
          </p:cNvSpPr>
          <p:nvPr/>
        </p:nvSpPr>
        <p:spPr bwMode="auto">
          <a:xfrm>
            <a:off x="5057775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1" name="Text Box 131"/>
          <p:cNvSpPr txBox="1">
            <a:spLocks noChangeArrowheads="1"/>
          </p:cNvSpPr>
          <p:nvPr/>
        </p:nvSpPr>
        <p:spPr bwMode="auto">
          <a:xfrm>
            <a:off x="5973763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2" name="Text Box 132"/>
          <p:cNvSpPr txBox="1">
            <a:spLocks noChangeArrowheads="1"/>
          </p:cNvSpPr>
          <p:nvPr/>
        </p:nvSpPr>
        <p:spPr bwMode="auto">
          <a:xfrm>
            <a:off x="7191375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3" name="Text Box 133"/>
          <p:cNvSpPr txBox="1">
            <a:spLocks noChangeArrowheads="1"/>
          </p:cNvSpPr>
          <p:nvPr/>
        </p:nvSpPr>
        <p:spPr bwMode="auto">
          <a:xfrm>
            <a:off x="7493000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4" name="Text Box 134"/>
          <p:cNvSpPr txBox="1">
            <a:spLocks noChangeArrowheads="1"/>
          </p:cNvSpPr>
          <p:nvPr/>
        </p:nvSpPr>
        <p:spPr bwMode="auto">
          <a:xfrm>
            <a:off x="5348288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5" name="Text Box 135"/>
          <p:cNvSpPr txBox="1">
            <a:spLocks noChangeArrowheads="1"/>
          </p:cNvSpPr>
          <p:nvPr/>
        </p:nvSpPr>
        <p:spPr bwMode="auto">
          <a:xfrm>
            <a:off x="6867525" y="56118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6" name="Text Box 136"/>
          <p:cNvSpPr txBox="1">
            <a:spLocks noChangeArrowheads="1"/>
          </p:cNvSpPr>
          <p:nvPr/>
        </p:nvSpPr>
        <p:spPr bwMode="auto">
          <a:xfrm>
            <a:off x="7402513" y="35004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7" name="Text Box 137"/>
          <p:cNvSpPr txBox="1">
            <a:spLocks noChangeArrowheads="1"/>
          </p:cNvSpPr>
          <p:nvPr/>
        </p:nvSpPr>
        <p:spPr bwMode="auto">
          <a:xfrm>
            <a:off x="6497638" y="237331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8" name="Text Box 138"/>
          <p:cNvSpPr txBox="1">
            <a:spLocks noChangeArrowheads="1"/>
          </p:cNvSpPr>
          <p:nvPr/>
        </p:nvSpPr>
        <p:spPr bwMode="auto">
          <a:xfrm>
            <a:off x="7400925" y="263525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19" name="Text Box 139"/>
          <p:cNvSpPr txBox="1">
            <a:spLocks noChangeArrowheads="1"/>
          </p:cNvSpPr>
          <p:nvPr/>
        </p:nvSpPr>
        <p:spPr bwMode="auto">
          <a:xfrm>
            <a:off x="8016875" y="15906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0" name="Text Box 140"/>
          <p:cNvSpPr txBox="1">
            <a:spLocks noChangeArrowheads="1"/>
          </p:cNvSpPr>
          <p:nvPr/>
        </p:nvSpPr>
        <p:spPr bwMode="auto">
          <a:xfrm>
            <a:off x="8616950" y="26384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1" name="Text Box 141"/>
          <p:cNvSpPr txBox="1">
            <a:spLocks noChangeArrowheads="1"/>
          </p:cNvSpPr>
          <p:nvPr/>
        </p:nvSpPr>
        <p:spPr bwMode="auto">
          <a:xfrm>
            <a:off x="3506788" y="49307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2" name="Text Box 142"/>
          <p:cNvSpPr txBox="1">
            <a:spLocks noChangeArrowheads="1"/>
          </p:cNvSpPr>
          <p:nvPr/>
        </p:nvSpPr>
        <p:spPr bwMode="auto">
          <a:xfrm>
            <a:off x="5026025" y="37274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3" name="Text Box 143"/>
          <p:cNvSpPr txBox="1">
            <a:spLocks noChangeArrowheads="1"/>
          </p:cNvSpPr>
          <p:nvPr/>
        </p:nvSpPr>
        <p:spPr bwMode="auto">
          <a:xfrm>
            <a:off x="3827463" y="45942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4" name="Text Box 144"/>
          <p:cNvSpPr txBox="1">
            <a:spLocks noChangeArrowheads="1"/>
          </p:cNvSpPr>
          <p:nvPr/>
        </p:nvSpPr>
        <p:spPr bwMode="auto">
          <a:xfrm>
            <a:off x="4741863" y="37814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5" name="Text Box 145"/>
          <p:cNvSpPr txBox="1">
            <a:spLocks noChangeArrowheads="1"/>
          </p:cNvSpPr>
          <p:nvPr/>
        </p:nvSpPr>
        <p:spPr bwMode="auto">
          <a:xfrm>
            <a:off x="1076325" y="50117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6" name="Text Box 146"/>
          <p:cNvSpPr txBox="1">
            <a:spLocks noChangeArrowheads="1"/>
          </p:cNvSpPr>
          <p:nvPr/>
        </p:nvSpPr>
        <p:spPr bwMode="auto">
          <a:xfrm>
            <a:off x="1389063" y="501015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27" name="Text Box 147"/>
          <p:cNvSpPr txBox="1">
            <a:spLocks noChangeArrowheads="1"/>
          </p:cNvSpPr>
          <p:nvPr/>
        </p:nvSpPr>
        <p:spPr bwMode="auto">
          <a:xfrm>
            <a:off x="1690688" y="501015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grpSp>
        <p:nvGrpSpPr>
          <p:cNvPr id="18528" name="Group 148"/>
          <p:cNvGrpSpPr>
            <a:grpSpLocks/>
          </p:cNvGrpSpPr>
          <p:nvPr/>
        </p:nvGrpSpPr>
        <p:grpSpPr bwMode="auto">
          <a:xfrm>
            <a:off x="1828800" y="4191000"/>
            <a:ext cx="1752600" cy="1600200"/>
            <a:chOff x="1152" y="2640"/>
            <a:chExt cx="1104" cy="1008"/>
          </a:xfrm>
        </p:grpSpPr>
        <p:grpSp>
          <p:nvGrpSpPr>
            <p:cNvPr id="18543" name="Group 149"/>
            <p:cNvGrpSpPr>
              <a:grpSpLocks/>
            </p:cNvGrpSpPr>
            <p:nvPr/>
          </p:nvGrpSpPr>
          <p:grpSpPr bwMode="auto">
            <a:xfrm>
              <a:off x="1152" y="2640"/>
              <a:ext cx="1104" cy="1008"/>
              <a:chOff x="1296" y="1200"/>
              <a:chExt cx="1104" cy="1008"/>
            </a:xfrm>
          </p:grpSpPr>
          <p:sp>
            <p:nvSpPr>
              <p:cNvPr id="18545" name="Oval 150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8546" name="Oval 151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8547" name="Oval 152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8548" name="Oval 153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8549" name="Oval 154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8550" name="Oval 1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8551" name="Oval 1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18544" name="Text Box 157"/>
            <p:cNvSpPr txBox="1">
              <a:spLocks noChangeArrowheads="1"/>
            </p:cNvSpPr>
            <p:nvPr/>
          </p:nvSpPr>
          <p:spPr bwMode="auto">
            <a:xfrm>
              <a:off x="1248" y="3024"/>
              <a:ext cx="961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smtClean="0">
                  <a:solidFill>
                    <a:srgbClr val="000005"/>
                  </a:solidFill>
                </a:rPr>
                <a:t>RNA</a:t>
              </a:r>
              <a:r>
                <a:rPr lang="en-US" sz="1900" b="1" smtClean="0">
                  <a:solidFill>
                    <a:srgbClr val="0F116A"/>
                  </a:solidFill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smtClean="0">
                  <a:solidFill>
                    <a:srgbClr val="000005"/>
                  </a:solidFill>
                </a:rPr>
                <a:t>polymerase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8529" name="Text Box 158"/>
          <p:cNvSpPr txBox="1">
            <a:spLocks noChangeArrowheads="1"/>
          </p:cNvSpPr>
          <p:nvPr/>
        </p:nvSpPr>
        <p:spPr bwMode="auto">
          <a:xfrm>
            <a:off x="4427538" y="41052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0" name="Text Box 159"/>
          <p:cNvSpPr txBox="1">
            <a:spLocks noChangeArrowheads="1"/>
          </p:cNvSpPr>
          <p:nvPr/>
        </p:nvSpPr>
        <p:spPr bwMode="auto">
          <a:xfrm>
            <a:off x="6718300" y="28749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1" name="Text Box 160"/>
          <p:cNvSpPr txBox="1">
            <a:spLocks noChangeArrowheads="1"/>
          </p:cNvSpPr>
          <p:nvPr/>
        </p:nvSpPr>
        <p:spPr bwMode="auto">
          <a:xfrm>
            <a:off x="7332663" y="15001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2" name="Text Box 161"/>
          <p:cNvSpPr txBox="1">
            <a:spLocks noChangeArrowheads="1"/>
          </p:cNvSpPr>
          <p:nvPr/>
        </p:nvSpPr>
        <p:spPr bwMode="auto">
          <a:xfrm>
            <a:off x="8170863" y="25876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3" name="Text Box 162"/>
          <p:cNvSpPr txBox="1">
            <a:spLocks noChangeArrowheads="1"/>
          </p:cNvSpPr>
          <p:nvPr/>
        </p:nvSpPr>
        <p:spPr bwMode="auto">
          <a:xfrm>
            <a:off x="8693150" y="333375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4" name="Text Box 163"/>
          <p:cNvSpPr txBox="1">
            <a:spLocks noChangeArrowheads="1"/>
          </p:cNvSpPr>
          <p:nvPr/>
        </p:nvSpPr>
        <p:spPr bwMode="auto">
          <a:xfrm>
            <a:off x="6859588" y="16986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5" name="Text Box 164"/>
          <p:cNvSpPr txBox="1">
            <a:spLocks noChangeArrowheads="1"/>
          </p:cNvSpPr>
          <p:nvPr/>
        </p:nvSpPr>
        <p:spPr bwMode="auto">
          <a:xfrm>
            <a:off x="7002463" y="23399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6" name="Text Box 165"/>
          <p:cNvSpPr txBox="1">
            <a:spLocks noChangeArrowheads="1"/>
          </p:cNvSpPr>
          <p:nvPr/>
        </p:nvSpPr>
        <p:spPr bwMode="auto">
          <a:xfrm>
            <a:off x="7697788" y="196056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7" name="Text Box 166"/>
          <p:cNvSpPr txBox="1">
            <a:spLocks noChangeArrowheads="1"/>
          </p:cNvSpPr>
          <p:nvPr/>
        </p:nvSpPr>
        <p:spPr bwMode="auto">
          <a:xfrm>
            <a:off x="7696200" y="2798763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8" name="Text Box 167"/>
          <p:cNvSpPr txBox="1">
            <a:spLocks noChangeArrowheads="1"/>
          </p:cNvSpPr>
          <p:nvPr/>
        </p:nvSpPr>
        <p:spPr bwMode="auto">
          <a:xfrm>
            <a:off x="8316913" y="18954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39" name="Text Box 168"/>
          <p:cNvSpPr txBox="1">
            <a:spLocks noChangeArrowheads="1"/>
          </p:cNvSpPr>
          <p:nvPr/>
        </p:nvSpPr>
        <p:spPr bwMode="auto">
          <a:xfrm>
            <a:off x="7700963" y="12017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40" name="Text Box 169"/>
          <p:cNvSpPr txBox="1">
            <a:spLocks noChangeArrowheads="1"/>
          </p:cNvSpPr>
          <p:nvPr/>
        </p:nvSpPr>
        <p:spPr bwMode="auto">
          <a:xfrm>
            <a:off x="8316913" y="317817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41" name="Text Box 170"/>
          <p:cNvSpPr txBox="1">
            <a:spLocks noChangeArrowheads="1"/>
          </p:cNvSpPr>
          <p:nvPr/>
        </p:nvSpPr>
        <p:spPr bwMode="auto">
          <a:xfrm>
            <a:off x="7937500" y="36496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8542" name="Text Box 171"/>
          <p:cNvSpPr txBox="1">
            <a:spLocks noChangeArrowheads="1"/>
          </p:cNvSpPr>
          <p:nvPr/>
        </p:nvSpPr>
        <p:spPr bwMode="auto">
          <a:xfrm>
            <a:off x="7019925" y="33353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U instead of T is matched to A</a:t>
            </a:r>
          </a:p>
          <a:p>
            <a:pPr eaLnBrk="1" hangingPunct="1"/>
            <a:r>
              <a:rPr lang="en-US" dirty="0" smtClean="0"/>
              <a:t>As the transcription complex moves forward, the DNA strand </a:t>
            </a:r>
            <a:r>
              <a:rPr lang="en-US" dirty="0" err="1" smtClean="0"/>
              <a:t>rezips</a:t>
            </a:r>
            <a:r>
              <a:rPr lang="en-US" dirty="0" smtClean="0"/>
              <a:t>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89163" y="3290888"/>
            <a:ext cx="62658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smtClean="0">
                <a:solidFill>
                  <a:srgbClr val="0F116A"/>
                </a:solidFill>
                <a:latin typeface="Courier" pitchFamily="1" charset="0"/>
              </a:rPr>
              <a:t>TACGCACATTTACGTACGCGG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3351213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660066"/>
                </a:solidFill>
              </a:rPr>
              <a:t>DNA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2185988" y="4357688"/>
            <a:ext cx="62658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smtClean="0">
                <a:solidFill>
                  <a:srgbClr val="006604"/>
                </a:solidFill>
                <a:latin typeface="Courier" pitchFamily="1" charset="0"/>
              </a:rPr>
              <a:t>A</a:t>
            </a:r>
            <a:r>
              <a:rPr lang="en-US" sz="3800" b="1" smtClean="0">
                <a:solidFill>
                  <a:srgbClr val="00C602"/>
                </a:solidFill>
                <a:latin typeface="Courier" pitchFamily="1" charset="0"/>
              </a:rPr>
              <a:t>U</a:t>
            </a:r>
            <a:r>
              <a:rPr lang="en-US" sz="3800" b="1" smtClean="0">
                <a:solidFill>
                  <a:srgbClr val="006604"/>
                </a:solidFill>
                <a:latin typeface="Courier" pitchFamily="1" charset="0"/>
              </a:rPr>
              <a:t>GCG</a:t>
            </a:r>
            <a:r>
              <a:rPr lang="en-US" sz="3800" b="1" smtClean="0">
                <a:solidFill>
                  <a:srgbClr val="00C602"/>
                </a:solidFill>
                <a:latin typeface="Courier" pitchFamily="1" charset="0"/>
              </a:rPr>
              <a:t>U</a:t>
            </a:r>
            <a:r>
              <a:rPr lang="en-US" sz="3800" b="1" smtClean="0">
                <a:solidFill>
                  <a:srgbClr val="006604"/>
                </a:solidFill>
                <a:latin typeface="Courier" pitchFamily="1" charset="0"/>
              </a:rPr>
              <a:t>G</a:t>
            </a:r>
            <a:r>
              <a:rPr lang="en-US" sz="3800" b="1" smtClean="0">
                <a:solidFill>
                  <a:srgbClr val="00C602"/>
                </a:solidFill>
                <a:latin typeface="Courier" pitchFamily="1" charset="0"/>
              </a:rPr>
              <a:t>U</a:t>
            </a:r>
            <a:r>
              <a:rPr lang="en-US" sz="3800" b="1" smtClean="0">
                <a:solidFill>
                  <a:srgbClr val="006604"/>
                </a:solidFill>
                <a:latin typeface="Courier" pitchFamily="1" charset="0"/>
              </a:rPr>
              <a:t>AAA</a:t>
            </a:r>
            <a:r>
              <a:rPr lang="en-US" sz="3800" b="1" smtClean="0">
                <a:solidFill>
                  <a:srgbClr val="00C602"/>
                </a:solidFill>
                <a:latin typeface="Courier" pitchFamily="1" charset="0"/>
              </a:rPr>
              <a:t>U</a:t>
            </a:r>
            <a:r>
              <a:rPr lang="en-US" sz="3800" b="1" smtClean="0">
                <a:solidFill>
                  <a:srgbClr val="006604"/>
                </a:solidFill>
                <a:latin typeface="Courier" pitchFamily="1" charset="0"/>
              </a:rPr>
              <a:t>GCA</a:t>
            </a:r>
            <a:r>
              <a:rPr lang="en-US" sz="3800" b="1" smtClean="0">
                <a:solidFill>
                  <a:srgbClr val="00C602"/>
                </a:solidFill>
                <a:latin typeface="Courier" pitchFamily="1" charset="0"/>
              </a:rPr>
              <a:t>U</a:t>
            </a:r>
            <a:r>
              <a:rPr lang="en-US" sz="3800" b="1" smtClean="0">
                <a:solidFill>
                  <a:srgbClr val="006604"/>
                </a:solidFill>
                <a:latin typeface="Courier" pitchFamily="1" charset="0"/>
              </a:rPr>
              <a:t>GCGCC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17525" y="4418013"/>
            <a:ext cx="1347788" cy="5492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660066"/>
                </a:solidFill>
              </a:rPr>
              <a:t>mRNA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2438400" y="3810000"/>
            <a:ext cx="5791200" cy="685800"/>
            <a:chOff x="1536" y="2304"/>
            <a:chExt cx="3648" cy="432"/>
          </a:xfrm>
        </p:grpSpPr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171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90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2083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226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244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263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281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299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317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336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354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372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390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408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427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445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46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481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5001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518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Transcription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transcription a strand of mRNA that complements the base sequence on a strand of DNA is made.</a:t>
            </a:r>
          </a:p>
          <a:p>
            <a:r>
              <a:rPr lang="en-US" dirty="0" smtClean="0"/>
              <a:t>Make a model to demonstrate how the process occurs.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27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1295400"/>
          </a:xfrm>
        </p:spPr>
        <p:txBody>
          <a:bodyPr/>
          <a:lstStyle/>
          <a:p>
            <a:r>
              <a:rPr lang="en-US" dirty="0" smtClean="0"/>
              <a:t>Transcription makes three main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953000"/>
          </a:xfrm>
        </p:spPr>
        <p:txBody>
          <a:bodyPr/>
          <a:lstStyle/>
          <a:p>
            <a:r>
              <a:rPr lang="en-US" dirty="0" smtClean="0"/>
              <a:t>Messenger RNA (mRNA) the intermediate message between DNA and proteins.  This is the strand which will be translated to form a protein</a:t>
            </a:r>
          </a:p>
          <a:p>
            <a:r>
              <a:rPr lang="en-US" dirty="0" smtClean="0"/>
              <a:t>Ribosomal RNA (</a:t>
            </a:r>
            <a:r>
              <a:rPr lang="en-US" dirty="0" err="1" smtClean="0"/>
              <a:t>rRNA</a:t>
            </a:r>
            <a:r>
              <a:rPr lang="en-US" dirty="0" smtClean="0"/>
              <a:t>) forms a significant part of ribosomes</a:t>
            </a:r>
          </a:p>
          <a:p>
            <a:r>
              <a:rPr lang="en-US" dirty="0" smtClean="0"/>
              <a:t>Transfer RNA (</a:t>
            </a:r>
            <a:r>
              <a:rPr lang="en-US" dirty="0" err="1" smtClean="0"/>
              <a:t>tRNA</a:t>
            </a:r>
            <a:r>
              <a:rPr lang="en-US" dirty="0" smtClean="0"/>
              <a:t>) carries amino acids from the cytoplasm to the ribosome during translation.</a:t>
            </a:r>
          </a:p>
        </p:txBody>
      </p:sp>
    </p:spTree>
    <p:extLst>
      <p:ext uri="{BB962C8B-B14F-4D97-AF65-F5344CB8AC3E}">
        <p14:creationId xmlns:p14="http://schemas.microsoft.com/office/powerpoint/2010/main" val="204730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4"/>
          <p:cNvGrpSpPr>
            <a:grpSpLocks/>
          </p:cNvGrpSpPr>
          <p:nvPr/>
        </p:nvGrpSpPr>
        <p:grpSpPr bwMode="auto">
          <a:xfrm>
            <a:off x="5715000" y="533400"/>
            <a:ext cx="3429000" cy="2368550"/>
            <a:chOff x="3600" y="336"/>
            <a:chExt cx="2160" cy="1492"/>
          </a:xfrm>
        </p:grpSpPr>
        <p:sp>
          <p:nvSpPr>
            <p:cNvPr id="20566" name="Oval 5"/>
            <p:cNvSpPr>
              <a:spLocks noChangeArrowheads="1"/>
            </p:cNvSpPr>
            <p:nvPr/>
          </p:nvSpPr>
          <p:spPr bwMode="auto">
            <a:xfrm>
              <a:off x="3600" y="336"/>
              <a:ext cx="1872" cy="149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67" name="AutoShape 6"/>
            <p:cNvSpPr>
              <a:spLocks noChangeArrowheads="1"/>
            </p:cNvSpPr>
            <p:nvPr/>
          </p:nvSpPr>
          <p:spPr bwMode="auto">
            <a:xfrm>
              <a:off x="4577" y="960"/>
              <a:ext cx="589" cy="108"/>
            </a:xfrm>
            <a:prstGeom prst="rightArrow">
              <a:avLst>
                <a:gd name="adj1" fmla="val 50000"/>
                <a:gd name="adj2" fmla="val 136343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pic>
          <p:nvPicPr>
            <p:cNvPr id="2056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" y="840"/>
              <a:ext cx="922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68"/>
              <a:ext cx="63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0" name="Group 9"/>
            <p:cNvGrpSpPr>
              <a:grpSpLocks/>
            </p:cNvGrpSpPr>
            <p:nvPr/>
          </p:nvGrpSpPr>
          <p:grpSpPr bwMode="auto">
            <a:xfrm>
              <a:off x="5201" y="797"/>
              <a:ext cx="559" cy="634"/>
              <a:chOff x="5661" y="3964"/>
              <a:chExt cx="2700" cy="3060"/>
            </a:xfrm>
          </p:grpSpPr>
          <p:pic>
            <p:nvPicPr>
              <p:cNvPr id="20572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3964"/>
                <a:ext cx="2700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3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4504"/>
                <a:ext cx="2700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4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" y="5215"/>
                <a:ext cx="2700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71" name="Text Box 13"/>
            <p:cNvSpPr txBox="1">
              <a:spLocks noChangeArrowheads="1"/>
            </p:cNvSpPr>
            <p:nvPr/>
          </p:nvSpPr>
          <p:spPr bwMode="auto">
            <a:xfrm>
              <a:off x="4080" y="480"/>
              <a:ext cx="7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5"/>
                  </a:solidFill>
                </a:rPr>
                <a:t>nucleus</a:t>
              </a:r>
              <a:endParaRPr lang="en-US" sz="2000" smtClean="0">
                <a:solidFill>
                  <a:srgbClr val="000005"/>
                </a:solidFill>
              </a:endParaRPr>
            </a:p>
          </p:txBody>
        </p:sp>
      </p:grp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know?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715000" cy="495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DNA</a:t>
            </a:r>
            <a:endParaRPr lang="en-US" smtClean="0"/>
          </a:p>
          <a:p>
            <a:pPr lvl="1" eaLnBrk="1" hangingPunct="1"/>
            <a:r>
              <a:rPr lang="en-US" sz="2400" smtClean="0"/>
              <a:t>instructions remain in nucleus</a:t>
            </a:r>
            <a:endParaRPr lang="en-US" smtClean="0"/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mRNA</a:t>
            </a:r>
            <a:endParaRPr lang="en-US" smtClean="0"/>
          </a:p>
          <a:p>
            <a:pPr lvl="1" eaLnBrk="1" hangingPunct="1"/>
            <a:r>
              <a:rPr lang="en-US" sz="2400" smtClean="0"/>
              <a:t>has the instructions for building proteins from DNA</a:t>
            </a:r>
            <a:endParaRPr lang="en-US" smtClean="0"/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Proteins</a:t>
            </a:r>
            <a:endParaRPr lang="en-US" smtClean="0"/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built as chains of amino acids</a:t>
            </a:r>
            <a:endParaRPr lang="en-US" smtClean="0"/>
          </a:p>
          <a:p>
            <a:pPr eaLnBrk="1" hangingPunct="1"/>
            <a:r>
              <a:rPr lang="en-US" smtClean="0"/>
              <a:t>What reads RNA?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need a mRNA reader!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ribosome</a:t>
            </a:r>
            <a:endParaRPr lang="en-US" sz="3200" smtClean="0">
              <a:solidFill>
                <a:srgbClr val="CC0000"/>
              </a:solidFill>
            </a:endParaRPr>
          </a:p>
        </p:txBody>
      </p:sp>
      <p:grpSp>
        <p:nvGrpSpPr>
          <p:cNvPr id="401423" name="Group 15"/>
          <p:cNvGrpSpPr>
            <a:grpSpLocks/>
          </p:cNvGrpSpPr>
          <p:nvPr/>
        </p:nvGrpSpPr>
        <p:grpSpPr bwMode="auto">
          <a:xfrm rot="735884">
            <a:off x="5943600" y="3810000"/>
            <a:ext cx="2057400" cy="3189288"/>
            <a:chOff x="4272" y="1248"/>
            <a:chExt cx="1296" cy="2009"/>
          </a:xfrm>
        </p:grpSpPr>
        <p:sp>
          <p:nvSpPr>
            <p:cNvPr id="20559" name="AutoShape 16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0560" name="AutoShape 17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0561" name="AutoShape 18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0562" name="AutoShape 19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0563" name="AutoShape 20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20564" name="AutoShape 21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0565" name="AutoShape 22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01431" name="Group 23"/>
          <p:cNvGrpSpPr>
            <a:grpSpLocks/>
          </p:cNvGrpSpPr>
          <p:nvPr/>
        </p:nvGrpSpPr>
        <p:grpSpPr bwMode="auto">
          <a:xfrm>
            <a:off x="5029200" y="3352800"/>
            <a:ext cx="4071938" cy="490538"/>
            <a:chOff x="946" y="2160"/>
            <a:chExt cx="4788" cy="576"/>
          </a:xfrm>
        </p:grpSpPr>
        <p:sp>
          <p:nvSpPr>
            <p:cNvPr id="20487" name="Rectangle 24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488" name="Rectangle 25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489" name="Rectangle 26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0490" name="Group 27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20557" name="Rectangle 2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58" name="Oval 2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491" name="Group 30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20555" name="Rectangle 3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56" name="Oval 3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492" name="Group 33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20553" name="Rectangle 3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54" name="Oval 3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493" name="Group 36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20551" name="Rectangle 3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52" name="Oval 3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494" name="Group 39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20549" name="Rectangle 4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50" name="Oval 4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0495" name="Rectangle 42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496" name="Oval 43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497" name="Rectangle 44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498" name="Rectangle 45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499" name="Rectangle 46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0500" name="Group 47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20547" name="Rectangle 4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48" name="Oval 4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0501" name="Rectangle 50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0502" name="Group 51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20545" name="Rectangle 5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46" name="Oval 5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503" name="Group 54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20543" name="Rectangle 5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44" name="Oval 5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504" name="Group 57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20541" name="Rectangle 5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42" name="Oval 5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505" name="Group 60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20539" name="Rectangle 6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40" name="Oval 6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0506" name="Group 63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20537" name="Rectangle 6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0538" name="Oval 6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0507" name="Rectangle 66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08" name="Rectangle 67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09" name="Rectangle 68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10" name="Rectangle 69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11" name="Rectangle 70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12" name="Rectangle 71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0513" name="Text Box 72"/>
            <p:cNvSpPr txBox="1">
              <a:spLocks noChangeArrowheads="1"/>
            </p:cNvSpPr>
            <p:nvPr/>
          </p:nvSpPr>
          <p:spPr bwMode="auto">
            <a:xfrm>
              <a:off x="2867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14" name="Text Box 73"/>
            <p:cNvSpPr txBox="1">
              <a:spLocks noChangeArrowheads="1"/>
            </p:cNvSpPr>
            <p:nvPr/>
          </p:nvSpPr>
          <p:spPr bwMode="auto">
            <a:xfrm>
              <a:off x="3057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15" name="Text Box 74"/>
            <p:cNvSpPr txBox="1">
              <a:spLocks noChangeArrowheads="1"/>
            </p:cNvSpPr>
            <p:nvPr/>
          </p:nvSpPr>
          <p:spPr bwMode="auto">
            <a:xfrm>
              <a:off x="5168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16" name="Text Box 75"/>
            <p:cNvSpPr txBox="1">
              <a:spLocks noChangeArrowheads="1"/>
            </p:cNvSpPr>
            <p:nvPr/>
          </p:nvSpPr>
          <p:spPr bwMode="auto">
            <a:xfrm>
              <a:off x="4213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17" name="Text Box 76"/>
            <p:cNvSpPr txBox="1">
              <a:spLocks noChangeArrowheads="1"/>
            </p:cNvSpPr>
            <p:nvPr/>
          </p:nvSpPr>
          <p:spPr bwMode="auto">
            <a:xfrm>
              <a:off x="2290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18" name="Text Box 77"/>
            <p:cNvSpPr txBox="1">
              <a:spLocks noChangeArrowheads="1"/>
            </p:cNvSpPr>
            <p:nvPr/>
          </p:nvSpPr>
          <p:spPr bwMode="auto">
            <a:xfrm>
              <a:off x="1333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19" name="Text Box 78"/>
            <p:cNvSpPr txBox="1">
              <a:spLocks noChangeArrowheads="1"/>
            </p:cNvSpPr>
            <p:nvPr/>
          </p:nvSpPr>
          <p:spPr bwMode="auto">
            <a:xfrm>
              <a:off x="1144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0" name="Text Box 79"/>
            <p:cNvSpPr txBox="1">
              <a:spLocks noChangeArrowheads="1"/>
            </p:cNvSpPr>
            <p:nvPr/>
          </p:nvSpPr>
          <p:spPr bwMode="auto">
            <a:xfrm>
              <a:off x="946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1" name="Text Box 80"/>
            <p:cNvSpPr txBox="1">
              <a:spLocks noChangeArrowheads="1"/>
            </p:cNvSpPr>
            <p:nvPr/>
          </p:nvSpPr>
          <p:spPr bwMode="auto">
            <a:xfrm>
              <a:off x="1513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2" name="Text Box 81"/>
            <p:cNvSpPr txBox="1">
              <a:spLocks noChangeArrowheads="1"/>
            </p:cNvSpPr>
            <p:nvPr/>
          </p:nvSpPr>
          <p:spPr bwMode="auto">
            <a:xfrm>
              <a:off x="1713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3" name="Text Box 82"/>
            <p:cNvSpPr txBox="1">
              <a:spLocks noChangeArrowheads="1"/>
            </p:cNvSpPr>
            <p:nvPr/>
          </p:nvSpPr>
          <p:spPr bwMode="auto">
            <a:xfrm>
              <a:off x="1898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4" name="Text Box 83"/>
            <p:cNvSpPr txBox="1">
              <a:spLocks noChangeArrowheads="1"/>
            </p:cNvSpPr>
            <p:nvPr/>
          </p:nvSpPr>
          <p:spPr bwMode="auto">
            <a:xfrm>
              <a:off x="2092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5" name="Text Box 84"/>
            <p:cNvSpPr txBox="1">
              <a:spLocks noChangeArrowheads="1"/>
            </p:cNvSpPr>
            <p:nvPr/>
          </p:nvSpPr>
          <p:spPr bwMode="auto">
            <a:xfrm>
              <a:off x="2475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6" name="Text Box 85"/>
            <p:cNvSpPr txBox="1">
              <a:spLocks noChangeArrowheads="1"/>
            </p:cNvSpPr>
            <p:nvPr/>
          </p:nvSpPr>
          <p:spPr bwMode="auto">
            <a:xfrm>
              <a:off x="2671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7" name="Text Box 86"/>
            <p:cNvSpPr txBox="1">
              <a:spLocks noChangeArrowheads="1"/>
            </p:cNvSpPr>
            <p:nvPr/>
          </p:nvSpPr>
          <p:spPr bwMode="auto">
            <a:xfrm>
              <a:off x="3246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8" name="Text Box 87"/>
            <p:cNvSpPr txBox="1">
              <a:spLocks noChangeArrowheads="1"/>
            </p:cNvSpPr>
            <p:nvPr/>
          </p:nvSpPr>
          <p:spPr bwMode="auto">
            <a:xfrm>
              <a:off x="3824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29" name="Text Box 88"/>
            <p:cNvSpPr txBox="1">
              <a:spLocks noChangeArrowheads="1"/>
            </p:cNvSpPr>
            <p:nvPr/>
          </p:nvSpPr>
          <p:spPr bwMode="auto">
            <a:xfrm>
              <a:off x="4401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0" name="Text Box 89"/>
            <p:cNvSpPr txBox="1">
              <a:spLocks noChangeArrowheads="1"/>
            </p:cNvSpPr>
            <p:nvPr/>
          </p:nvSpPr>
          <p:spPr bwMode="auto">
            <a:xfrm>
              <a:off x="5366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1" name="Text Box 90"/>
            <p:cNvSpPr txBox="1">
              <a:spLocks noChangeArrowheads="1"/>
            </p:cNvSpPr>
            <p:nvPr/>
          </p:nvSpPr>
          <p:spPr bwMode="auto">
            <a:xfrm>
              <a:off x="3449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2" name="Text Box 91"/>
            <p:cNvSpPr txBox="1">
              <a:spLocks noChangeArrowheads="1"/>
            </p:cNvSpPr>
            <p:nvPr/>
          </p:nvSpPr>
          <p:spPr bwMode="auto">
            <a:xfrm>
              <a:off x="4026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3" name="Text Box 92"/>
            <p:cNvSpPr txBox="1">
              <a:spLocks noChangeArrowheads="1"/>
            </p:cNvSpPr>
            <p:nvPr/>
          </p:nvSpPr>
          <p:spPr bwMode="auto">
            <a:xfrm>
              <a:off x="4793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4" name="Text Box 93"/>
            <p:cNvSpPr txBox="1">
              <a:spLocks noChangeArrowheads="1"/>
            </p:cNvSpPr>
            <p:nvPr/>
          </p:nvSpPr>
          <p:spPr bwMode="auto">
            <a:xfrm>
              <a:off x="4985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5" name="Text Box 94"/>
            <p:cNvSpPr txBox="1">
              <a:spLocks noChangeArrowheads="1"/>
            </p:cNvSpPr>
            <p:nvPr/>
          </p:nvSpPr>
          <p:spPr bwMode="auto">
            <a:xfrm>
              <a:off x="3638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0536" name="Text Box 95"/>
            <p:cNvSpPr txBox="1">
              <a:spLocks noChangeArrowheads="1"/>
            </p:cNvSpPr>
            <p:nvPr/>
          </p:nvSpPr>
          <p:spPr bwMode="auto">
            <a:xfrm>
              <a:off x="4593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107" name="Group 91"/>
          <p:cNvGrpSpPr>
            <a:grpSpLocks/>
          </p:cNvGrpSpPr>
          <p:nvPr/>
        </p:nvGrpSpPr>
        <p:grpSpPr bwMode="auto">
          <a:xfrm>
            <a:off x="6375400" y="1692275"/>
            <a:ext cx="2057400" cy="3189288"/>
            <a:chOff x="4272" y="1248"/>
            <a:chExt cx="1296" cy="2009"/>
          </a:xfrm>
        </p:grpSpPr>
        <p:sp>
          <p:nvSpPr>
            <p:cNvPr id="21601" name="AutoShape 92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1602" name="AutoShape 93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1603" name="AutoShape 94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1604" name="AutoShape 95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1605" name="AutoShape 96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21606" name="AutoShape 97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1607" name="AutoShape 98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70018" name="AutoShape 2"/>
          <p:cNvSpPr>
            <a:spLocks noChangeArrowheads="1"/>
          </p:cNvSpPr>
          <p:nvPr/>
        </p:nvSpPr>
        <p:spPr bwMode="auto">
          <a:xfrm rot="5400000">
            <a:off x="6896100" y="46101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0020" name="AutoShape 4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mRNA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215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sp>
        <p:nvSpPr>
          <p:cNvPr id="470023" name="AutoShape 7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DNA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1828800" y="25908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transcription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4114800" y="1295400"/>
            <a:ext cx="1692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470029" name="Rectangle 13"/>
          <p:cNvSpPr>
            <a:spLocks noChangeArrowheads="1"/>
          </p:cNvSpPr>
          <p:nvPr/>
        </p:nvSpPr>
        <p:spPr bwMode="auto">
          <a:xfrm>
            <a:off x="6913563" y="3124200"/>
            <a:ext cx="20780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protein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70030" name="Text Box 14"/>
          <p:cNvSpPr txBox="1">
            <a:spLocks noChangeArrowheads="1"/>
          </p:cNvSpPr>
          <p:nvPr/>
        </p:nvSpPr>
        <p:spPr bwMode="auto">
          <a:xfrm>
            <a:off x="5410200" y="25908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translation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470031" name="Rectangle 15"/>
          <p:cNvSpPr>
            <a:spLocks noChangeArrowheads="1"/>
          </p:cNvSpPr>
          <p:nvPr/>
        </p:nvSpPr>
        <p:spPr bwMode="auto">
          <a:xfrm>
            <a:off x="7391400" y="5943600"/>
            <a:ext cx="1239838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trait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grpSp>
        <p:nvGrpSpPr>
          <p:cNvPr id="470033" name="Group 17"/>
          <p:cNvGrpSpPr>
            <a:grpSpLocks/>
          </p:cNvGrpSpPr>
          <p:nvPr/>
        </p:nvGrpSpPr>
        <p:grpSpPr bwMode="auto">
          <a:xfrm>
            <a:off x="4319588" y="4760913"/>
            <a:ext cx="4821237" cy="585787"/>
            <a:chOff x="967" y="2160"/>
            <a:chExt cx="4744" cy="576"/>
          </a:xfrm>
        </p:grpSpPr>
        <p:sp>
          <p:nvSpPr>
            <p:cNvPr id="21529" name="Rectangle 18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30" name="Rectangle 19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31" name="Rectangle 20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1532" name="Group 21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21599" name="Rectangle 2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600" name="Oval 2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33" name="Group 24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21597" name="Rectangle 2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98" name="Oval 2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34" name="Group 27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21595" name="Rectangle 2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96" name="Oval 2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35" name="Group 30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21593" name="Rectangle 3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94" name="Oval 3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36" name="Group 33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21591" name="Rectangle 3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92" name="Oval 3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1537" name="Rectangle 36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38" name="Oval 37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39" name="Rectangle 38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40" name="Rectangle 39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41" name="Rectangle 40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1542" name="Group 41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21589" name="Rectangle 4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90" name="Oval 4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1543" name="Rectangle 44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1544" name="Group 45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21587" name="Rectangle 46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88" name="Oval 47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45" name="Group 48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21585" name="Rectangle 4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86" name="Oval 5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46" name="Group 51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21583" name="Rectangle 5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84" name="Oval 5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47" name="Group 54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21581" name="Rectangle 5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82" name="Oval 5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1548" name="Group 57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21579" name="Rectangle 5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80" name="Oval 5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1549" name="Rectangle 60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50" name="Rectangle 61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51" name="Rectangle 62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52" name="Rectangle 63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53" name="Rectangle 64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54" name="Rectangle 65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1555" name="Text Box 66"/>
            <p:cNvSpPr txBox="1">
              <a:spLocks noChangeArrowheads="1"/>
            </p:cNvSpPr>
            <p:nvPr/>
          </p:nvSpPr>
          <p:spPr bwMode="auto">
            <a:xfrm>
              <a:off x="2888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56" name="Text Box 67"/>
            <p:cNvSpPr txBox="1">
              <a:spLocks noChangeArrowheads="1"/>
            </p:cNvSpPr>
            <p:nvPr/>
          </p:nvSpPr>
          <p:spPr bwMode="auto">
            <a:xfrm>
              <a:off x="307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57" name="Text Box 68"/>
            <p:cNvSpPr txBox="1">
              <a:spLocks noChangeArrowheads="1"/>
            </p:cNvSpPr>
            <p:nvPr/>
          </p:nvSpPr>
          <p:spPr bwMode="auto">
            <a:xfrm>
              <a:off x="5189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58" name="Text Box 69"/>
            <p:cNvSpPr txBox="1">
              <a:spLocks noChangeArrowheads="1"/>
            </p:cNvSpPr>
            <p:nvPr/>
          </p:nvSpPr>
          <p:spPr bwMode="auto">
            <a:xfrm>
              <a:off x="423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59" name="Text Box 70"/>
            <p:cNvSpPr txBox="1">
              <a:spLocks noChangeArrowheads="1"/>
            </p:cNvSpPr>
            <p:nvPr/>
          </p:nvSpPr>
          <p:spPr bwMode="auto">
            <a:xfrm>
              <a:off x="2310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0" name="Text Box 71"/>
            <p:cNvSpPr txBox="1">
              <a:spLocks noChangeArrowheads="1"/>
            </p:cNvSpPr>
            <p:nvPr/>
          </p:nvSpPr>
          <p:spPr bwMode="auto">
            <a:xfrm>
              <a:off x="135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1" name="Text Box 72"/>
            <p:cNvSpPr txBox="1">
              <a:spLocks noChangeArrowheads="1"/>
            </p:cNvSpPr>
            <p:nvPr/>
          </p:nvSpPr>
          <p:spPr bwMode="auto">
            <a:xfrm>
              <a:off x="116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2" name="Text Box 73"/>
            <p:cNvSpPr txBox="1">
              <a:spLocks noChangeArrowheads="1"/>
            </p:cNvSpPr>
            <p:nvPr/>
          </p:nvSpPr>
          <p:spPr bwMode="auto">
            <a:xfrm>
              <a:off x="96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3" name="Text Box 74"/>
            <p:cNvSpPr txBox="1">
              <a:spLocks noChangeArrowheads="1"/>
            </p:cNvSpPr>
            <p:nvPr/>
          </p:nvSpPr>
          <p:spPr bwMode="auto">
            <a:xfrm>
              <a:off x="1535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4" name="Text Box 75"/>
            <p:cNvSpPr txBox="1">
              <a:spLocks noChangeArrowheads="1"/>
            </p:cNvSpPr>
            <p:nvPr/>
          </p:nvSpPr>
          <p:spPr bwMode="auto">
            <a:xfrm>
              <a:off x="173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5" name="Text Box 76"/>
            <p:cNvSpPr txBox="1">
              <a:spLocks noChangeArrowheads="1"/>
            </p:cNvSpPr>
            <p:nvPr/>
          </p:nvSpPr>
          <p:spPr bwMode="auto">
            <a:xfrm>
              <a:off x="191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6" name="Text Box 77"/>
            <p:cNvSpPr txBox="1">
              <a:spLocks noChangeArrowheads="1"/>
            </p:cNvSpPr>
            <p:nvPr/>
          </p:nvSpPr>
          <p:spPr bwMode="auto">
            <a:xfrm>
              <a:off x="211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7" name="Text Box 78"/>
            <p:cNvSpPr txBox="1">
              <a:spLocks noChangeArrowheads="1"/>
            </p:cNvSpPr>
            <p:nvPr/>
          </p:nvSpPr>
          <p:spPr bwMode="auto">
            <a:xfrm>
              <a:off x="249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8" name="Text Box 79"/>
            <p:cNvSpPr txBox="1">
              <a:spLocks noChangeArrowheads="1"/>
            </p:cNvSpPr>
            <p:nvPr/>
          </p:nvSpPr>
          <p:spPr bwMode="auto">
            <a:xfrm>
              <a:off x="2691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69" name="Text Box 80"/>
            <p:cNvSpPr txBox="1">
              <a:spLocks noChangeArrowheads="1"/>
            </p:cNvSpPr>
            <p:nvPr/>
          </p:nvSpPr>
          <p:spPr bwMode="auto">
            <a:xfrm>
              <a:off x="326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0" name="Text Box 81"/>
            <p:cNvSpPr txBox="1">
              <a:spLocks noChangeArrowheads="1"/>
            </p:cNvSpPr>
            <p:nvPr/>
          </p:nvSpPr>
          <p:spPr bwMode="auto">
            <a:xfrm>
              <a:off x="384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1" name="Text Box 82"/>
            <p:cNvSpPr txBox="1">
              <a:spLocks noChangeArrowheads="1"/>
            </p:cNvSpPr>
            <p:nvPr/>
          </p:nvSpPr>
          <p:spPr bwMode="auto">
            <a:xfrm>
              <a:off x="442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2" name="Text Box 83"/>
            <p:cNvSpPr txBox="1">
              <a:spLocks noChangeArrowheads="1"/>
            </p:cNvSpPr>
            <p:nvPr/>
          </p:nvSpPr>
          <p:spPr bwMode="auto">
            <a:xfrm>
              <a:off x="538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3" name="Text Box 84"/>
            <p:cNvSpPr txBox="1">
              <a:spLocks noChangeArrowheads="1"/>
            </p:cNvSpPr>
            <p:nvPr/>
          </p:nvSpPr>
          <p:spPr bwMode="auto">
            <a:xfrm>
              <a:off x="346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4" name="Text Box 85"/>
            <p:cNvSpPr txBox="1">
              <a:spLocks noChangeArrowheads="1"/>
            </p:cNvSpPr>
            <p:nvPr/>
          </p:nvSpPr>
          <p:spPr bwMode="auto">
            <a:xfrm>
              <a:off x="404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5" name="Text Box 86"/>
            <p:cNvSpPr txBox="1">
              <a:spLocks noChangeArrowheads="1"/>
            </p:cNvSpPr>
            <p:nvPr/>
          </p:nvSpPr>
          <p:spPr bwMode="auto">
            <a:xfrm>
              <a:off x="4811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6" name="Text Box 87"/>
            <p:cNvSpPr txBox="1">
              <a:spLocks noChangeArrowheads="1"/>
            </p:cNvSpPr>
            <p:nvPr/>
          </p:nvSpPr>
          <p:spPr bwMode="auto">
            <a:xfrm>
              <a:off x="5003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7" name="Text Box 88"/>
            <p:cNvSpPr txBox="1">
              <a:spLocks noChangeArrowheads="1"/>
            </p:cNvSpPr>
            <p:nvPr/>
          </p:nvSpPr>
          <p:spPr bwMode="auto">
            <a:xfrm>
              <a:off x="365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1578" name="Text Box 89"/>
            <p:cNvSpPr txBox="1">
              <a:spLocks noChangeArrowheads="1"/>
            </p:cNvSpPr>
            <p:nvPr/>
          </p:nvSpPr>
          <p:spPr bwMode="auto">
            <a:xfrm>
              <a:off x="461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470106" name="AutoShape 90"/>
          <p:cNvSpPr>
            <a:spLocks noChangeArrowheads="1"/>
          </p:cNvSpPr>
          <p:nvPr/>
        </p:nvSpPr>
        <p:spPr bwMode="auto">
          <a:xfrm>
            <a:off x="5891213" y="3873500"/>
            <a:ext cx="1143000" cy="533400"/>
          </a:xfrm>
          <a:prstGeom prst="curvedDownArrow">
            <a:avLst>
              <a:gd name="adj1" fmla="val 37500"/>
              <a:gd name="adj2" fmla="val 85714"/>
              <a:gd name="adj3" fmla="val 38394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70115" name="Group 99"/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21525" name="Group 100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21527" name="Oval 101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1528" name="Oval 102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1526" name="Text Box 103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470120" name="Rectangle 104"/>
          <p:cNvSpPr>
            <a:spLocks noChangeArrowheads="1"/>
          </p:cNvSpPr>
          <p:nvPr/>
        </p:nvSpPr>
        <p:spPr bwMode="auto">
          <a:xfrm>
            <a:off x="1752600" y="4795838"/>
            <a:ext cx="2481263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F116A"/>
                </a:solidFill>
              </a:rPr>
              <a:t>mRNA leaves nucleus through nuclear pores</a:t>
            </a:r>
          </a:p>
        </p:txBody>
      </p:sp>
      <p:sp>
        <p:nvSpPr>
          <p:cNvPr id="470121" name="Rectangle 105"/>
          <p:cNvSpPr>
            <a:spLocks noChangeArrowheads="1"/>
          </p:cNvSpPr>
          <p:nvPr/>
        </p:nvSpPr>
        <p:spPr bwMode="auto">
          <a:xfrm>
            <a:off x="4267200" y="5942013"/>
            <a:ext cx="2895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F116A"/>
                </a:solidFill>
              </a:rPr>
              <a:t>proteins synthesized by ribosomes using instructions on mRNA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0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1000"/>
                                        <p:tgtEl>
                                          <p:spTgt spid="470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0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 animBg="1"/>
      <p:bldP spid="470020" grpId="0" animBg="1"/>
      <p:bldP spid="470021" grpId="0" animBg="1"/>
      <p:bldP spid="470023" grpId="0" animBg="1"/>
      <p:bldP spid="470025" grpId="0"/>
      <p:bldP spid="470029" grpId="0" animBg="1"/>
      <p:bldP spid="470030" grpId="0"/>
      <p:bldP spid="470031" grpId="0" animBg="1"/>
      <p:bldP spid="470106" grpId="0" animBg="1"/>
      <p:bldP spid="470120" grpId="0"/>
      <p:bldP spid="4701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978" name="Group 82"/>
          <p:cNvGrpSpPr>
            <a:grpSpLocks/>
          </p:cNvGrpSpPr>
          <p:nvPr/>
        </p:nvGrpSpPr>
        <p:grpSpPr bwMode="auto">
          <a:xfrm>
            <a:off x="7010400" y="1306513"/>
            <a:ext cx="2057400" cy="3189287"/>
            <a:chOff x="4272" y="1248"/>
            <a:chExt cx="1296" cy="2009"/>
          </a:xfrm>
        </p:grpSpPr>
        <p:sp>
          <p:nvSpPr>
            <p:cNvPr id="22611" name="AutoShape 83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2612" name="AutoShape 84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2613" name="AutoShape 85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2614" name="AutoShape 86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2615" name="AutoShape 87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22616" name="AutoShape 88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2617" name="AutoShape 89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know?</a:t>
            </a:r>
          </a:p>
        </p:txBody>
      </p:sp>
      <p:sp>
        <p:nvSpPr>
          <p:cNvPr id="464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mRNA</a:t>
            </a:r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smtClean="0"/>
              <a:t>has the instructions for building proteins </a:t>
            </a:r>
            <a:br>
              <a:rPr lang="en-US" sz="2400" smtClean="0"/>
            </a:br>
            <a:r>
              <a:rPr lang="en-US" sz="2400" smtClean="0"/>
              <a:t>from DNA</a:t>
            </a:r>
            <a:endParaRPr lang="en-US" smtClean="0"/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Proteins</a:t>
            </a:r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smtClean="0"/>
              <a:t>built as chains of amino acids</a:t>
            </a:r>
            <a:endParaRPr lang="en-US" smtClean="0"/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What reads mRNA?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ribosome</a:t>
            </a:r>
          </a:p>
          <a:p>
            <a:pPr eaLnBrk="1" hangingPunct="1"/>
            <a:r>
              <a:rPr lang="en-US" smtClean="0"/>
              <a:t>What brings the right amino acid to attach to the protein chain?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need an amino acid transporter!</a:t>
            </a:r>
            <a:endParaRPr lang="en-US" sz="3200" u="sng" smtClean="0">
              <a:solidFill>
                <a:srgbClr val="CC0000"/>
              </a:solidFill>
            </a:endParaRPr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4648200" y="3733800"/>
            <a:ext cx="1736725" cy="1054100"/>
            <a:chOff x="3381" y="1298"/>
            <a:chExt cx="1094" cy="664"/>
          </a:xfrm>
        </p:grpSpPr>
        <p:grpSp>
          <p:nvGrpSpPr>
            <p:cNvPr id="22607" name="Group 5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22609" name="Oval 6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610" name="Oval 7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2608" name="Text Box 8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64905" name="Group 9"/>
          <p:cNvGrpSpPr>
            <a:grpSpLocks/>
          </p:cNvGrpSpPr>
          <p:nvPr/>
        </p:nvGrpSpPr>
        <p:grpSpPr bwMode="auto">
          <a:xfrm>
            <a:off x="5029200" y="1295400"/>
            <a:ext cx="4071938" cy="490538"/>
            <a:chOff x="946" y="2160"/>
            <a:chExt cx="4788" cy="576"/>
          </a:xfrm>
        </p:grpSpPr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36" name="Rectangle 11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37" name="Rectangle 12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2538" name="Group 13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22605" name="Rectangle 1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606" name="Oval 1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39" name="Group 16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22603" name="Rectangle 1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604" name="Oval 1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40" name="Group 19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22601" name="Rectangle 2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602" name="Oval 2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22599" name="Rectangle 23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600" name="Oval 24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42" name="Group 25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22597" name="Rectangle 26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98" name="Oval 27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2543" name="Rectangle 28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44" name="Oval 29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45" name="Rectangle 30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46" name="Rectangle 31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47" name="Rectangle 32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2548" name="Group 33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22595" name="Rectangle 3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96" name="Oval 3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2549" name="Rectangle 36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2550" name="Group 37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22593" name="Rectangle 3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94" name="Oval 3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51" name="Group 40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22591" name="Rectangle 4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92" name="Oval 4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52" name="Group 43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22589" name="Rectangle 4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90" name="Oval 4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53" name="Group 46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22587" name="Rectangle 47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88" name="Oval 48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2554" name="Group 49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22585" name="Rectangle 50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2586" name="Oval 51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2555" name="Rectangle 52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56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57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58" name="Rectangle 55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59" name="Rectangle 56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60" name="Rectangle 57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2561" name="Text Box 58"/>
            <p:cNvSpPr txBox="1">
              <a:spLocks noChangeArrowheads="1"/>
            </p:cNvSpPr>
            <p:nvPr/>
          </p:nvSpPr>
          <p:spPr bwMode="auto">
            <a:xfrm>
              <a:off x="2867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2" name="Text Box 59"/>
            <p:cNvSpPr txBox="1">
              <a:spLocks noChangeArrowheads="1"/>
            </p:cNvSpPr>
            <p:nvPr/>
          </p:nvSpPr>
          <p:spPr bwMode="auto">
            <a:xfrm>
              <a:off x="3057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3" name="Text Box 60"/>
            <p:cNvSpPr txBox="1">
              <a:spLocks noChangeArrowheads="1"/>
            </p:cNvSpPr>
            <p:nvPr/>
          </p:nvSpPr>
          <p:spPr bwMode="auto">
            <a:xfrm>
              <a:off x="5168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4" name="Text Box 61"/>
            <p:cNvSpPr txBox="1">
              <a:spLocks noChangeArrowheads="1"/>
            </p:cNvSpPr>
            <p:nvPr/>
          </p:nvSpPr>
          <p:spPr bwMode="auto">
            <a:xfrm>
              <a:off x="4213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5" name="Text Box 62"/>
            <p:cNvSpPr txBox="1">
              <a:spLocks noChangeArrowheads="1"/>
            </p:cNvSpPr>
            <p:nvPr/>
          </p:nvSpPr>
          <p:spPr bwMode="auto">
            <a:xfrm>
              <a:off x="2290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6" name="Text Box 63"/>
            <p:cNvSpPr txBox="1">
              <a:spLocks noChangeArrowheads="1"/>
            </p:cNvSpPr>
            <p:nvPr/>
          </p:nvSpPr>
          <p:spPr bwMode="auto">
            <a:xfrm>
              <a:off x="1333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7" name="Text Box 64"/>
            <p:cNvSpPr txBox="1">
              <a:spLocks noChangeArrowheads="1"/>
            </p:cNvSpPr>
            <p:nvPr/>
          </p:nvSpPr>
          <p:spPr bwMode="auto">
            <a:xfrm>
              <a:off x="1144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8" name="Text Box 65"/>
            <p:cNvSpPr txBox="1">
              <a:spLocks noChangeArrowheads="1"/>
            </p:cNvSpPr>
            <p:nvPr/>
          </p:nvSpPr>
          <p:spPr bwMode="auto">
            <a:xfrm>
              <a:off x="946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69" name="Text Box 66"/>
            <p:cNvSpPr txBox="1">
              <a:spLocks noChangeArrowheads="1"/>
            </p:cNvSpPr>
            <p:nvPr/>
          </p:nvSpPr>
          <p:spPr bwMode="auto">
            <a:xfrm>
              <a:off x="1513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0" name="Text Box 67"/>
            <p:cNvSpPr txBox="1">
              <a:spLocks noChangeArrowheads="1"/>
            </p:cNvSpPr>
            <p:nvPr/>
          </p:nvSpPr>
          <p:spPr bwMode="auto">
            <a:xfrm>
              <a:off x="1713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1" name="Text Box 68"/>
            <p:cNvSpPr txBox="1">
              <a:spLocks noChangeArrowheads="1"/>
            </p:cNvSpPr>
            <p:nvPr/>
          </p:nvSpPr>
          <p:spPr bwMode="auto">
            <a:xfrm>
              <a:off x="1898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2" name="Text Box 69"/>
            <p:cNvSpPr txBox="1">
              <a:spLocks noChangeArrowheads="1"/>
            </p:cNvSpPr>
            <p:nvPr/>
          </p:nvSpPr>
          <p:spPr bwMode="auto">
            <a:xfrm>
              <a:off x="2092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3" name="Text Box 70"/>
            <p:cNvSpPr txBox="1">
              <a:spLocks noChangeArrowheads="1"/>
            </p:cNvSpPr>
            <p:nvPr/>
          </p:nvSpPr>
          <p:spPr bwMode="auto">
            <a:xfrm>
              <a:off x="2475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4" name="Text Box 71"/>
            <p:cNvSpPr txBox="1">
              <a:spLocks noChangeArrowheads="1"/>
            </p:cNvSpPr>
            <p:nvPr/>
          </p:nvSpPr>
          <p:spPr bwMode="auto">
            <a:xfrm>
              <a:off x="2671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5" name="Text Box 72"/>
            <p:cNvSpPr txBox="1">
              <a:spLocks noChangeArrowheads="1"/>
            </p:cNvSpPr>
            <p:nvPr/>
          </p:nvSpPr>
          <p:spPr bwMode="auto">
            <a:xfrm>
              <a:off x="3246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6" name="Text Box 73"/>
            <p:cNvSpPr txBox="1">
              <a:spLocks noChangeArrowheads="1"/>
            </p:cNvSpPr>
            <p:nvPr/>
          </p:nvSpPr>
          <p:spPr bwMode="auto">
            <a:xfrm>
              <a:off x="3824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7" name="Text Box 74"/>
            <p:cNvSpPr txBox="1">
              <a:spLocks noChangeArrowheads="1"/>
            </p:cNvSpPr>
            <p:nvPr/>
          </p:nvSpPr>
          <p:spPr bwMode="auto">
            <a:xfrm>
              <a:off x="4401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8" name="Text Box 75"/>
            <p:cNvSpPr txBox="1">
              <a:spLocks noChangeArrowheads="1"/>
            </p:cNvSpPr>
            <p:nvPr/>
          </p:nvSpPr>
          <p:spPr bwMode="auto">
            <a:xfrm>
              <a:off x="5366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79" name="Text Box 76"/>
            <p:cNvSpPr txBox="1">
              <a:spLocks noChangeArrowheads="1"/>
            </p:cNvSpPr>
            <p:nvPr/>
          </p:nvSpPr>
          <p:spPr bwMode="auto">
            <a:xfrm>
              <a:off x="3449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80" name="Text Box 77"/>
            <p:cNvSpPr txBox="1">
              <a:spLocks noChangeArrowheads="1"/>
            </p:cNvSpPr>
            <p:nvPr/>
          </p:nvSpPr>
          <p:spPr bwMode="auto">
            <a:xfrm>
              <a:off x="4026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81" name="Text Box 78"/>
            <p:cNvSpPr txBox="1">
              <a:spLocks noChangeArrowheads="1"/>
            </p:cNvSpPr>
            <p:nvPr/>
          </p:nvSpPr>
          <p:spPr bwMode="auto">
            <a:xfrm>
              <a:off x="4793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82" name="Text Box 79"/>
            <p:cNvSpPr txBox="1">
              <a:spLocks noChangeArrowheads="1"/>
            </p:cNvSpPr>
            <p:nvPr/>
          </p:nvSpPr>
          <p:spPr bwMode="auto">
            <a:xfrm>
              <a:off x="4985" y="2281"/>
              <a:ext cx="37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83" name="Text Box 80"/>
            <p:cNvSpPr txBox="1">
              <a:spLocks noChangeArrowheads="1"/>
            </p:cNvSpPr>
            <p:nvPr/>
          </p:nvSpPr>
          <p:spPr bwMode="auto">
            <a:xfrm>
              <a:off x="3638" y="2281"/>
              <a:ext cx="36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2584" name="Text Box 81"/>
            <p:cNvSpPr txBox="1">
              <a:spLocks noChangeArrowheads="1"/>
            </p:cNvSpPr>
            <p:nvPr/>
          </p:nvSpPr>
          <p:spPr bwMode="auto">
            <a:xfrm>
              <a:off x="4593" y="2281"/>
              <a:ext cx="3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1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464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/>
          <p:cNvGrpSpPr>
            <a:grpSpLocks/>
          </p:cNvGrpSpPr>
          <p:nvPr/>
        </p:nvGrpSpPr>
        <p:grpSpPr bwMode="auto">
          <a:xfrm>
            <a:off x="6375400" y="1692275"/>
            <a:ext cx="2057400" cy="3189288"/>
            <a:chOff x="4272" y="1248"/>
            <a:chExt cx="1296" cy="2009"/>
          </a:xfrm>
        </p:grpSpPr>
        <p:sp>
          <p:nvSpPr>
            <p:cNvPr id="23655" name="AutoShape 3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3656" name="AutoShape 4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3657" name="AutoShape 5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3658" name="AutoShape 6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3659" name="AutoShape 7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23660" name="AutoShape 8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23661" name="AutoShape 9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72074" name="AutoShape 10"/>
          <p:cNvSpPr>
            <a:spLocks noChangeArrowheads="1"/>
          </p:cNvSpPr>
          <p:nvPr/>
        </p:nvSpPr>
        <p:spPr bwMode="auto">
          <a:xfrm rot="5400000">
            <a:off x="6896100" y="46101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3556" name="Oval 11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2076" name="AutoShape 12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2077" name="Rectangle 13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mRNA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2355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sp>
        <p:nvSpPr>
          <p:cNvPr id="472079" name="AutoShape 15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3561" name="Rectangle 16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DNA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1828800" y="25908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transcription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23563" name="Text Box 18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23564" name="Text Box 19"/>
          <p:cNvSpPr txBox="1">
            <a:spLocks noChangeArrowheads="1"/>
          </p:cNvSpPr>
          <p:nvPr/>
        </p:nvSpPr>
        <p:spPr bwMode="auto">
          <a:xfrm>
            <a:off x="4114800" y="6230938"/>
            <a:ext cx="1692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472084" name="Rectangle 20"/>
          <p:cNvSpPr>
            <a:spLocks noChangeArrowheads="1"/>
          </p:cNvSpPr>
          <p:nvPr/>
        </p:nvSpPr>
        <p:spPr bwMode="auto">
          <a:xfrm>
            <a:off x="6913563" y="3124200"/>
            <a:ext cx="20780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protein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72085" name="Text Box 21"/>
          <p:cNvSpPr txBox="1">
            <a:spLocks noChangeArrowheads="1"/>
          </p:cNvSpPr>
          <p:nvPr/>
        </p:nvSpPr>
        <p:spPr bwMode="auto">
          <a:xfrm>
            <a:off x="5410200" y="25908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translation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472086" name="Rectangle 22"/>
          <p:cNvSpPr>
            <a:spLocks noChangeArrowheads="1"/>
          </p:cNvSpPr>
          <p:nvPr/>
        </p:nvSpPr>
        <p:spPr bwMode="auto">
          <a:xfrm>
            <a:off x="7391400" y="5943600"/>
            <a:ext cx="1239838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trait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grpSp>
        <p:nvGrpSpPr>
          <p:cNvPr id="472087" name="Group 23"/>
          <p:cNvGrpSpPr>
            <a:grpSpLocks/>
          </p:cNvGrpSpPr>
          <p:nvPr/>
        </p:nvGrpSpPr>
        <p:grpSpPr bwMode="auto">
          <a:xfrm>
            <a:off x="4319588" y="4760913"/>
            <a:ext cx="4821237" cy="585787"/>
            <a:chOff x="967" y="2160"/>
            <a:chExt cx="4744" cy="576"/>
          </a:xfrm>
        </p:grpSpPr>
        <p:sp>
          <p:nvSpPr>
            <p:cNvPr id="23583" name="Rectangle 24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584" name="Rectangle 25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585" name="Rectangle 26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3586" name="Group 27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23653" name="Rectangle 2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54" name="Oval 2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587" name="Group 30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23651" name="Rectangle 3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52" name="Oval 3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588" name="Group 33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23649" name="Rectangle 3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50" name="Oval 3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589" name="Group 36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23647" name="Rectangle 3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48" name="Oval 3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590" name="Group 39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23645" name="Rectangle 4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46" name="Oval 4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3591" name="Rectangle 42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592" name="Oval 43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593" name="Rectangle 44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594" name="Rectangle 45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595" name="Rectangle 46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3596" name="Group 47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23643" name="Rectangle 4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44" name="Oval 4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3597" name="Rectangle 50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23641" name="Rectangle 5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42" name="Oval 5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599" name="Group 54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23639" name="Rectangle 5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40" name="Oval 5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600" name="Group 57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23637" name="Rectangle 5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38" name="Oval 5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601" name="Group 60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23635" name="Rectangle 6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36" name="Oval 6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3602" name="Group 63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23633" name="Rectangle 6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634" name="Oval 6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3603" name="Rectangle 66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604" name="Rectangle 67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605" name="Rectangle 68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606" name="Rectangle 69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607" name="Rectangle 70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608" name="Rectangle 71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3609" name="Text Box 72"/>
            <p:cNvSpPr txBox="1">
              <a:spLocks noChangeArrowheads="1"/>
            </p:cNvSpPr>
            <p:nvPr/>
          </p:nvSpPr>
          <p:spPr bwMode="auto">
            <a:xfrm>
              <a:off x="2888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0" name="Text Box 73"/>
            <p:cNvSpPr txBox="1">
              <a:spLocks noChangeArrowheads="1"/>
            </p:cNvSpPr>
            <p:nvPr/>
          </p:nvSpPr>
          <p:spPr bwMode="auto">
            <a:xfrm>
              <a:off x="307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1" name="Text Box 74"/>
            <p:cNvSpPr txBox="1">
              <a:spLocks noChangeArrowheads="1"/>
            </p:cNvSpPr>
            <p:nvPr/>
          </p:nvSpPr>
          <p:spPr bwMode="auto">
            <a:xfrm>
              <a:off x="5189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2" name="Text Box 75"/>
            <p:cNvSpPr txBox="1">
              <a:spLocks noChangeArrowheads="1"/>
            </p:cNvSpPr>
            <p:nvPr/>
          </p:nvSpPr>
          <p:spPr bwMode="auto">
            <a:xfrm>
              <a:off x="423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3" name="Text Box 76"/>
            <p:cNvSpPr txBox="1">
              <a:spLocks noChangeArrowheads="1"/>
            </p:cNvSpPr>
            <p:nvPr/>
          </p:nvSpPr>
          <p:spPr bwMode="auto">
            <a:xfrm>
              <a:off x="2310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4" name="Text Box 77"/>
            <p:cNvSpPr txBox="1">
              <a:spLocks noChangeArrowheads="1"/>
            </p:cNvSpPr>
            <p:nvPr/>
          </p:nvSpPr>
          <p:spPr bwMode="auto">
            <a:xfrm>
              <a:off x="135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5" name="Text Box 78"/>
            <p:cNvSpPr txBox="1">
              <a:spLocks noChangeArrowheads="1"/>
            </p:cNvSpPr>
            <p:nvPr/>
          </p:nvSpPr>
          <p:spPr bwMode="auto">
            <a:xfrm>
              <a:off x="116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6" name="Text Box 79"/>
            <p:cNvSpPr txBox="1">
              <a:spLocks noChangeArrowheads="1"/>
            </p:cNvSpPr>
            <p:nvPr/>
          </p:nvSpPr>
          <p:spPr bwMode="auto">
            <a:xfrm>
              <a:off x="96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7" name="Text Box 80"/>
            <p:cNvSpPr txBox="1">
              <a:spLocks noChangeArrowheads="1"/>
            </p:cNvSpPr>
            <p:nvPr/>
          </p:nvSpPr>
          <p:spPr bwMode="auto">
            <a:xfrm>
              <a:off x="1535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8" name="Text Box 81"/>
            <p:cNvSpPr txBox="1">
              <a:spLocks noChangeArrowheads="1"/>
            </p:cNvSpPr>
            <p:nvPr/>
          </p:nvSpPr>
          <p:spPr bwMode="auto">
            <a:xfrm>
              <a:off x="173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19" name="Text Box 82"/>
            <p:cNvSpPr txBox="1">
              <a:spLocks noChangeArrowheads="1"/>
            </p:cNvSpPr>
            <p:nvPr/>
          </p:nvSpPr>
          <p:spPr bwMode="auto">
            <a:xfrm>
              <a:off x="191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0" name="Text Box 83"/>
            <p:cNvSpPr txBox="1">
              <a:spLocks noChangeArrowheads="1"/>
            </p:cNvSpPr>
            <p:nvPr/>
          </p:nvSpPr>
          <p:spPr bwMode="auto">
            <a:xfrm>
              <a:off x="211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1" name="Text Box 84"/>
            <p:cNvSpPr txBox="1">
              <a:spLocks noChangeArrowheads="1"/>
            </p:cNvSpPr>
            <p:nvPr/>
          </p:nvSpPr>
          <p:spPr bwMode="auto">
            <a:xfrm>
              <a:off x="249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2" name="Text Box 85"/>
            <p:cNvSpPr txBox="1">
              <a:spLocks noChangeArrowheads="1"/>
            </p:cNvSpPr>
            <p:nvPr/>
          </p:nvSpPr>
          <p:spPr bwMode="auto">
            <a:xfrm>
              <a:off x="2691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3" name="Text Box 86"/>
            <p:cNvSpPr txBox="1">
              <a:spLocks noChangeArrowheads="1"/>
            </p:cNvSpPr>
            <p:nvPr/>
          </p:nvSpPr>
          <p:spPr bwMode="auto">
            <a:xfrm>
              <a:off x="326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4" name="Text Box 87"/>
            <p:cNvSpPr txBox="1">
              <a:spLocks noChangeArrowheads="1"/>
            </p:cNvSpPr>
            <p:nvPr/>
          </p:nvSpPr>
          <p:spPr bwMode="auto">
            <a:xfrm>
              <a:off x="384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5" name="Text Box 88"/>
            <p:cNvSpPr txBox="1">
              <a:spLocks noChangeArrowheads="1"/>
            </p:cNvSpPr>
            <p:nvPr/>
          </p:nvSpPr>
          <p:spPr bwMode="auto">
            <a:xfrm>
              <a:off x="442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6" name="Text Box 89"/>
            <p:cNvSpPr txBox="1">
              <a:spLocks noChangeArrowheads="1"/>
            </p:cNvSpPr>
            <p:nvPr/>
          </p:nvSpPr>
          <p:spPr bwMode="auto">
            <a:xfrm>
              <a:off x="538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7" name="Text Box 90"/>
            <p:cNvSpPr txBox="1">
              <a:spLocks noChangeArrowheads="1"/>
            </p:cNvSpPr>
            <p:nvPr/>
          </p:nvSpPr>
          <p:spPr bwMode="auto">
            <a:xfrm>
              <a:off x="346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8" name="Text Box 91"/>
            <p:cNvSpPr txBox="1">
              <a:spLocks noChangeArrowheads="1"/>
            </p:cNvSpPr>
            <p:nvPr/>
          </p:nvSpPr>
          <p:spPr bwMode="auto">
            <a:xfrm>
              <a:off x="404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29" name="Text Box 92"/>
            <p:cNvSpPr txBox="1">
              <a:spLocks noChangeArrowheads="1"/>
            </p:cNvSpPr>
            <p:nvPr/>
          </p:nvSpPr>
          <p:spPr bwMode="auto">
            <a:xfrm>
              <a:off x="4811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30" name="Text Box 93"/>
            <p:cNvSpPr txBox="1">
              <a:spLocks noChangeArrowheads="1"/>
            </p:cNvSpPr>
            <p:nvPr/>
          </p:nvSpPr>
          <p:spPr bwMode="auto">
            <a:xfrm>
              <a:off x="5003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31" name="Text Box 94"/>
            <p:cNvSpPr txBox="1">
              <a:spLocks noChangeArrowheads="1"/>
            </p:cNvSpPr>
            <p:nvPr/>
          </p:nvSpPr>
          <p:spPr bwMode="auto">
            <a:xfrm>
              <a:off x="365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3632" name="Text Box 95"/>
            <p:cNvSpPr txBox="1">
              <a:spLocks noChangeArrowheads="1"/>
            </p:cNvSpPr>
            <p:nvPr/>
          </p:nvSpPr>
          <p:spPr bwMode="auto">
            <a:xfrm>
              <a:off x="461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472160" name="AutoShape 96"/>
          <p:cNvSpPr>
            <a:spLocks noChangeArrowheads="1"/>
          </p:cNvSpPr>
          <p:nvPr/>
        </p:nvSpPr>
        <p:spPr bwMode="auto">
          <a:xfrm>
            <a:off x="5891213" y="3873500"/>
            <a:ext cx="1143000" cy="533400"/>
          </a:xfrm>
          <a:prstGeom prst="curvedDownArrow">
            <a:avLst>
              <a:gd name="adj1" fmla="val 37500"/>
              <a:gd name="adj2" fmla="val 85714"/>
              <a:gd name="adj3" fmla="val 38394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72161" name="Group 97"/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23579" name="Group 98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23581" name="Oval 99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3582" name="Oval 100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3580" name="Text Box 101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72168" name="Group 104"/>
          <p:cNvGrpSpPr>
            <a:grpSpLocks/>
          </p:cNvGrpSpPr>
          <p:nvPr/>
        </p:nvGrpSpPr>
        <p:grpSpPr bwMode="auto">
          <a:xfrm>
            <a:off x="6281738" y="4462463"/>
            <a:ext cx="2171700" cy="1714500"/>
            <a:chOff x="4080" y="3240"/>
            <a:chExt cx="1368" cy="1080"/>
          </a:xfrm>
        </p:grpSpPr>
        <p:sp>
          <p:nvSpPr>
            <p:cNvPr id="23573" name="AutoShape 105"/>
            <p:cNvSpPr>
              <a:spLocks noChangeArrowheads="1"/>
            </p:cNvSpPr>
            <p:nvPr/>
          </p:nvSpPr>
          <p:spPr bwMode="auto">
            <a:xfrm>
              <a:off x="4368" y="3240"/>
              <a:ext cx="1080" cy="1080"/>
            </a:xfrm>
            <a:custGeom>
              <a:avLst/>
              <a:gdLst>
                <a:gd name="T0" fmla="*/ 27 w 21600"/>
                <a:gd name="T1" fmla="*/ 0 h 21600"/>
                <a:gd name="T2" fmla="*/ 3 w 21600"/>
                <a:gd name="T3" fmla="*/ 26 h 21600"/>
                <a:gd name="T4" fmla="*/ 27 w 21600"/>
                <a:gd name="T5" fmla="*/ 6 h 21600"/>
                <a:gd name="T6" fmla="*/ 61 w 21600"/>
                <a:gd name="T7" fmla="*/ 26 h 21600"/>
                <a:gd name="T8" fmla="*/ 51 w 21600"/>
                <a:gd name="T9" fmla="*/ 36 h 21600"/>
                <a:gd name="T10" fmla="*/ 42 w 21600"/>
                <a:gd name="T11" fmla="*/ 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51" y="10640"/>
                  </a:moveTo>
                  <a:cubicBezTo>
                    <a:pt x="19264" y="5979"/>
                    <a:pt x="15461" y="2247"/>
                    <a:pt x="10800" y="2247"/>
                  </a:cubicBezTo>
                  <a:cubicBezTo>
                    <a:pt x="6216" y="2246"/>
                    <a:pt x="2447" y="5860"/>
                    <a:pt x="2254" y="10440"/>
                  </a:cubicBezTo>
                  <a:lnTo>
                    <a:pt x="9" y="10346"/>
                  </a:lnTo>
                  <a:cubicBezTo>
                    <a:pt x="252" y="4563"/>
                    <a:pt x="5011" y="-1"/>
                    <a:pt x="10800" y="0"/>
                  </a:cubicBezTo>
                  <a:cubicBezTo>
                    <a:pt x="16685" y="0"/>
                    <a:pt x="21488" y="4713"/>
                    <a:pt x="21598" y="10597"/>
                  </a:cubicBezTo>
                  <a:lnTo>
                    <a:pt x="24297" y="10547"/>
                  </a:lnTo>
                  <a:lnTo>
                    <a:pt x="20547" y="14442"/>
                  </a:lnTo>
                  <a:lnTo>
                    <a:pt x="16651" y="10690"/>
                  </a:lnTo>
                  <a:lnTo>
                    <a:pt x="19351" y="1064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3574" name="Group 106"/>
            <p:cNvGrpSpPr>
              <a:grpSpLocks/>
            </p:cNvGrpSpPr>
            <p:nvPr/>
          </p:nvGrpSpPr>
          <p:grpSpPr bwMode="auto">
            <a:xfrm>
              <a:off x="4080" y="3504"/>
              <a:ext cx="894" cy="768"/>
              <a:chOff x="2736" y="2995"/>
              <a:chExt cx="894" cy="768"/>
            </a:xfrm>
          </p:grpSpPr>
          <p:grpSp>
            <p:nvGrpSpPr>
              <p:cNvPr id="23575" name="Group 107"/>
              <p:cNvGrpSpPr>
                <a:grpSpLocks/>
              </p:cNvGrpSpPr>
              <p:nvPr/>
            </p:nvGrpSpPr>
            <p:grpSpPr bwMode="auto">
              <a:xfrm>
                <a:off x="2874" y="2995"/>
                <a:ext cx="756" cy="461"/>
                <a:chOff x="2874" y="2995"/>
                <a:chExt cx="756" cy="461"/>
              </a:xfrm>
            </p:grpSpPr>
            <p:sp>
              <p:nvSpPr>
                <p:cNvPr id="23577" name="Line 108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578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74" y="2995"/>
                  <a:ext cx="756" cy="36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58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B7C1EB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mtClean="0">
                      <a:solidFill>
                        <a:srgbClr val="0F116A"/>
                      </a:solidFill>
                    </a:rPr>
                    <a:t>tRNA</a:t>
                  </a:r>
                  <a:endParaRPr lang="en-US" sz="4000" b="1" smtClean="0">
                    <a:solidFill>
                      <a:srgbClr val="660066"/>
                    </a:solidFill>
                    <a:latin typeface="Times" pitchFamily="84" charset="0"/>
                  </a:endParaRPr>
                </a:p>
              </p:txBody>
            </p:sp>
          </p:grpSp>
          <p:sp>
            <p:nvSpPr>
              <p:cNvPr id="23576" name="AutoShape 110"/>
              <p:cNvSpPr>
                <a:spLocks noChangeArrowheads="1"/>
              </p:cNvSpPr>
              <p:nvPr/>
            </p:nvSpPr>
            <p:spPr bwMode="auto">
              <a:xfrm>
                <a:off x="2736" y="3434"/>
                <a:ext cx="384" cy="329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smtClean="0">
                    <a:solidFill>
                      <a:srgbClr val="FFFFFF"/>
                    </a:solidFill>
                  </a:rPr>
                  <a:t>aa</a:t>
                </a:r>
                <a:endParaRPr lang="en-US" sz="9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72175" name="Rectangle 111"/>
          <p:cNvSpPr>
            <a:spLocks noChangeArrowheads="1"/>
          </p:cNvSpPr>
          <p:nvPr/>
        </p:nvSpPr>
        <p:spPr bwMode="auto">
          <a:xfrm>
            <a:off x="4495800" y="1246188"/>
            <a:ext cx="46482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F116A"/>
                </a:solidFill>
              </a:rPr>
              <a:t>Who is the transporter?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CC0000"/>
                </a:solidFill>
              </a:rPr>
              <a:t>tRNA transports amino acids</a:t>
            </a:r>
            <a:endParaRPr lang="en-US" sz="2400" b="1" smtClean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2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4" grpId="0" animBg="1"/>
      <p:bldP spid="472076" grpId="0" animBg="1"/>
      <p:bldP spid="472077" grpId="0" animBg="1"/>
      <p:bldP spid="472079" grpId="0" animBg="1"/>
      <p:bldP spid="472081" grpId="0"/>
      <p:bldP spid="472084" grpId="0" animBg="1"/>
      <p:bldP spid="472085" grpId="0"/>
      <p:bldP spid="472086" grpId="0" animBg="1"/>
      <p:bldP spid="472160" grpId="0" animBg="1"/>
      <p:bldP spid="47217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371600" y="5943600"/>
            <a:ext cx="6781800" cy="0"/>
          </a:xfrm>
          <a:prstGeom prst="line">
            <a:avLst/>
          </a:prstGeom>
          <a:noFill/>
          <a:ln w="76200">
            <a:solidFill>
              <a:srgbClr val="0000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RNA to protein</a:t>
            </a:r>
          </a:p>
        </p:txBody>
      </p:sp>
      <p:sp>
        <p:nvSpPr>
          <p:cNvPr id="3993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686050"/>
          </a:xfrm>
        </p:spPr>
        <p:txBody>
          <a:bodyPr/>
          <a:lstStyle/>
          <a:p>
            <a:pPr eaLnBrk="1" hangingPunct="1"/>
            <a:r>
              <a:rPr lang="en-US" smtClean="0"/>
              <a:t>mRNA leaves nucleus</a:t>
            </a:r>
          </a:p>
          <a:p>
            <a:pPr eaLnBrk="1" hangingPunct="1"/>
            <a:r>
              <a:rPr lang="en-US" smtClean="0"/>
              <a:t>mRNA goes to ribosomes in cytoplasm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Proteins built from instructions on mRNA</a:t>
            </a:r>
            <a:endParaRPr lang="en-US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248400" y="4572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772400" y="4572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419600" y="4572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 rot="10800000" flipH="1">
            <a:off x="5638800" y="4572000"/>
            <a:ext cx="228600" cy="609600"/>
            <a:chOff x="1776" y="2592"/>
            <a:chExt cx="144" cy="384"/>
          </a:xfrm>
        </p:grpSpPr>
        <p:sp>
          <p:nvSpPr>
            <p:cNvPr id="24662" name="Rectangle 9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63" name="Oval 10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85" name="Group 11"/>
          <p:cNvGrpSpPr>
            <a:grpSpLocks/>
          </p:cNvGrpSpPr>
          <p:nvPr/>
        </p:nvGrpSpPr>
        <p:grpSpPr bwMode="auto">
          <a:xfrm rot="10800000" flipH="1">
            <a:off x="6553200" y="4572000"/>
            <a:ext cx="228600" cy="609600"/>
            <a:chOff x="1776" y="2592"/>
            <a:chExt cx="144" cy="384"/>
          </a:xfrm>
        </p:grpSpPr>
        <p:sp>
          <p:nvSpPr>
            <p:cNvPr id="24660" name="Rectangle 1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61" name="Oval 1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86" name="Group 14"/>
          <p:cNvGrpSpPr>
            <a:grpSpLocks/>
          </p:cNvGrpSpPr>
          <p:nvPr/>
        </p:nvGrpSpPr>
        <p:grpSpPr bwMode="auto">
          <a:xfrm rot="10800000" flipH="1">
            <a:off x="8077200" y="4572000"/>
            <a:ext cx="228600" cy="609600"/>
            <a:chOff x="1776" y="2592"/>
            <a:chExt cx="144" cy="384"/>
          </a:xfrm>
        </p:grpSpPr>
        <p:sp>
          <p:nvSpPr>
            <p:cNvPr id="24658" name="Rectangle 1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59" name="Oval 1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87" name="Group 17"/>
          <p:cNvGrpSpPr>
            <a:grpSpLocks/>
          </p:cNvGrpSpPr>
          <p:nvPr/>
        </p:nvGrpSpPr>
        <p:grpSpPr bwMode="auto">
          <a:xfrm rot="10800000" flipH="1">
            <a:off x="4724400" y="4572000"/>
            <a:ext cx="228600" cy="609600"/>
            <a:chOff x="1776" y="2592"/>
            <a:chExt cx="144" cy="384"/>
          </a:xfrm>
        </p:grpSpPr>
        <p:sp>
          <p:nvSpPr>
            <p:cNvPr id="24656" name="Rectangle 1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57" name="Oval 1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88" name="Group 20"/>
          <p:cNvGrpSpPr>
            <a:grpSpLocks/>
          </p:cNvGrpSpPr>
          <p:nvPr/>
        </p:nvGrpSpPr>
        <p:grpSpPr bwMode="auto">
          <a:xfrm rot="10800000" flipH="1">
            <a:off x="3810000" y="4572000"/>
            <a:ext cx="228600" cy="609600"/>
            <a:chOff x="1776" y="2592"/>
            <a:chExt cx="144" cy="384"/>
          </a:xfrm>
        </p:grpSpPr>
        <p:sp>
          <p:nvSpPr>
            <p:cNvPr id="24654" name="Rectangle 2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55" name="Oval 2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89" name="Group 23"/>
          <p:cNvGrpSpPr>
            <a:grpSpLocks/>
          </p:cNvGrpSpPr>
          <p:nvPr/>
        </p:nvGrpSpPr>
        <p:grpSpPr bwMode="auto">
          <a:xfrm rot="10800000" flipH="1">
            <a:off x="1981200" y="4572000"/>
            <a:ext cx="228600" cy="609600"/>
            <a:chOff x="1776" y="2592"/>
            <a:chExt cx="144" cy="384"/>
          </a:xfrm>
        </p:grpSpPr>
        <p:sp>
          <p:nvSpPr>
            <p:cNvPr id="24652" name="Rectangle 2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53" name="Oval 2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24590" name="Rectangle 26"/>
          <p:cNvSpPr>
            <a:spLocks noChangeArrowheads="1"/>
          </p:cNvSpPr>
          <p:nvPr/>
        </p:nvSpPr>
        <p:spPr bwMode="auto">
          <a:xfrm>
            <a:off x="3200400" y="4572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591" name="Rectangle 27"/>
          <p:cNvSpPr>
            <a:spLocks noChangeArrowheads="1"/>
          </p:cNvSpPr>
          <p:nvPr/>
        </p:nvSpPr>
        <p:spPr bwMode="auto">
          <a:xfrm>
            <a:off x="1676400" y="4572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592" name="Rectangle 28"/>
          <p:cNvSpPr>
            <a:spLocks noChangeArrowheads="1"/>
          </p:cNvSpPr>
          <p:nvPr/>
        </p:nvSpPr>
        <p:spPr bwMode="auto">
          <a:xfrm>
            <a:off x="1371600" y="4572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24593" name="Group 29"/>
          <p:cNvGrpSpPr>
            <a:grpSpLocks/>
          </p:cNvGrpSpPr>
          <p:nvPr/>
        </p:nvGrpSpPr>
        <p:grpSpPr bwMode="auto">
          <a:xfrm rot="10800000">
            <a:off x="1066800" y="4572000"/>
            <a:ext cx="228600" cy="609600"/>
            <a:chOff x="1776" y="2592"/>
            <a:chExt cx="144" cy="384"/>
          </a:xfrm>
        </p:grpSpPr>
        <p:sp>
          <p:nvSpPr>
            <p:cNvPr id="24650" name="Rectangle 3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51" name="Oval 3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24594" name="Rectangle 32"/>
          <p:cNvSpPr>
            <a:spLocks noChangeArrowheads="1"/>
          </p:cNvSpPr>
          <p:nvPr/>
        </p:nvSpPr>
        <p:spPr bwMode="auto">
          <a:xfrm>
            <a:off x="3505200" y="4572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24595" name="Group 33"/>
          <p:cNvGrpSpPr>
            <a:grpSpLocks/>
          </p:cNvGrpSpPr>
          <p:nvPr/>
        </p:nvGrpSpPr>
        <p:grpSpPr bwMode="auto">
          <a:xfrm flipV="1">
            <a:off x="4114800" y="4572000"/>
            <a:ext cx="228600" cy="609600"/>
            <a:chOff x="1296" y="2592"/>
            <a:chExt cx="144" cy="384"/>
          </a:xfrm>
        </p:grpSpPr>
        <p:sp>
          <p:nvSpPr>
            <p:cNvPr id="24648" name="Rectangle 34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49" name="Oval 35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96" name="Group 36"/>
          <p:cNvGrpSpPr>
            <a:grpSpLocks/>
          </p:cNvGrpSpPr>
          <p:nvPr/>
        </p:nvGrpSpPr>
        <p:grpSpPr bwMode="auto">
          <a:xfrm flipV="1">
            <a:off x="2895600" y="4572000"/>
            <a:ext cx="228600" cy="609600"/>
            <a:chOff x="1296" y="2592"/>
            <a:chExt cx="144" cy="384"/>
          </a:xfrm>
        </p:grpSpPr>
        <p:sp>
          <p:nvSpPr>
            <p:cNvPr id="24646" name="Rectangle 3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47" name="Oval 3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97" name="Group 39"/>
          <p:cNvGrpSpPr>
            <a:grpSpLocks/>
          </p:cNvGrpSpPr>
          <p:nvPr/>
        </p:nvGrpSpPr>
        <p:grpSpPr bwMode="auto">
          <a:xfrm flipV="1">
            <a:off x="2286000" y="4572000"/>
            <a:ext cx="228600" cy="609600"/>
            <a:chOff x="1296" y="2592"/>
            <a:chExt cx="144" cy="384"/>
          </a:xfrm>
        </p:grpSpPr>
        <p:sp>
          <p:nvSpPr>
            <p:cNvPr id="24644" name="Rectangle 40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45" name="Oval 41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98" name="Group 42"/>
          <p:cNvGrpSpPr>
            <a:grpSpLocks/>
          </p:cNvGrpSpPr>
          <p:nvPr/>
        </p:nvGrpSpPr>
        <p:grpSpPr bwMode="auto">
          <a:xfrm flipV="1">
            <a:off x="5334000" y="4572000"/>
            <a:ext cx="228600" cy="609600"/>
            <a:chOff x="1296" y="2592"/>
            <a:chExt cx="144" cy="384"/>
          </a:xfrm>
        </p:grpSpPr>
        <p:sp>
          <p:nvSpPr>
            <p:cNvPr id="24642" name="Rectangle 4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43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24599" name="Group 45"/>
          <p:cNvGrpSpPr>
            <a:grpSpLocks/>
          </p:cNvGrpSpPr>
          <p:nvPr/>
        </p:nvGrpSpPr>
        <p:grpSpPr bwMode="auto">
          <a:xfrm flipV="1">
            <a:off x="6858000" y="4572000"/>
            <a:ext cx="228600" cy="609600"/>
            <a:chOff x="1296" y="2592"/>
            <a:chExt cx="144" cy="384"/>
          </a:xfrm>
        </p:grpSpPr>
        <p:sp>
          <p:nvSpPr>
            <p:cNvPr id="24640" name="Rectangle 46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4641" name="Oval 47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24600" name="Rectangle 48"/>
          <p:cNvSpPr>
            <a:spLocks noChangeArrowheads="1"/>
          </p:cNvSpPr>
          <p:nvPr/>
        </p:nvSpPr>
        <p:spPr bwMode="auto">
          <a:xfrm>
            <a:off x="2590800" y="4572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601" name="Rectangle 49"/>
          <p:cNvSpPr>
            <a:spLocks noChangeArrowheads="1"/>
          </p:cNvSpPr>
          <p:nvPr/>
        </p:nvSpPr>
        <p:spPr bwMode="auto">
          <a:xfrm>
            <a:off x="5029200" y="4572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602" name="Rectangle 50"/>
          <p:cNvSpPr>
            <a:spLocks noChangeArrowheads="1"/>
          </p:cNvSpPr>
          <p:nvPr/>
        </p:nvSpPr>
        <p:spPr bwMode="auto">
          <a:xfrm>
            <a:off x="5943600" y="4572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603" name="Rectangle 51"/>
          <p:cNvSpPr>
            <a:spLocks noChangeArrowheads="1"/>
          </p:cNvSpPr>
          <p:nvPr/>
        </p:nvSpPr>
        <p:spPr bwMode="auto">
          <a:xfrm>
            <a:off x="7162800" y="4572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604" name="Rectangle 52"/>
          <p:cNvSpPr>
            <a:spLocks noChangeArrowheads="1"/>
          </p:cNvSpPr>
          <p:nvPr/>
        </p:nvSpPr>
        <p:spPr bwMode="auto">
          <a:xfrm>
            <a:off x="7467600" y="45720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605" name="Rectangle 53"/>
          <p:cNvSpPr>
            <a:spLocks noChangeArrowheads="1"/>
          </p:cNvSpPr>
          <p:nvPr/>
        </p:nvSpPr>
        <p:spPr bwMode="auto">
          <a:xfrm>
            <a:off x="990600" y="4267200"/>
            <a:ext cx="7391400" cy="228600"/>
          </a:xfrm>
          <a:prstGeom prst="rect">
            <a:avLst/>
          </a:prstGeom>
          <a:solidFill>
            <a:srgbClr val="000005"/>
          </a:solidFill>
          <a:ln w="9525">
            <a:solidFill>
              <a:srgbClr val="0000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4606" name="AutoShape 54"/>
          <p:cNvSpPr>
            <a:spLocks noChangeArrowheads="1"/>
          </p:cNvSpPr>
          <p:nvPr/>
        </p:nvSpPr>
        <p:spPr bwMode="auto">
          <a:xfrm>
            <a:off x="1066800" y="5562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07" name="AutoShape 55"/>
          <p:cNvSpPr>
            <a:spLocks noChangeArrowheads="1"/>
          </p:cNvSpPr>
          <p:nvPr/>
        </p:nvSpPr>
        <p:spPr bwMode="auto">
          <a:xfrm>
            <a:off x="2001838" y="5562600"/>
            <a:ext cx="762000" cy="7620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08" name="AutoShape 56"/>
          <p:cNvSpPr>
            <a:spLocks noChangeArrowheads="1"/>
          </p:cNvSpPr>
          <p:nvPr/>
        </p:nvSpPr>
        <p:spPr bwMode="auto">
          <a:xfrm>
            <a:off x="2938463" y="5562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FFD30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09" name="AutoShape 57"/>
          <p:cNvSpPr>
            <a:spLocks noChangeArrowheads="1"/>
          </p:cNvSpPr>
          <p:nvPr/>
        </p:nvSpPr>
        <p:spPr bwMode="auto">
          <a:xfrm>
            <a:off x="3875088" y="5562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00C60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10" name="AutoShape 58"/>
          <p:cNvSpPr>
            <a:spLocks noChangeArrowheads="1"/>
          </p:cNvSpPr>
          <p:nvPr/>
        </p:nvSpPr>
        <p:spPr bwMode="auto">
          <a:xfrm>
            <a:off x="4810125" y="5562600"/>
            <a:ext cx="762000" cy="7620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11" name="AutoShape 59"/>
          <p:cNvSpPr>
            <a:spLocks noChangeArrowheads="1"/>
          </p:cNvSpPr>
          <p:nvPr/>
        </p:nvSpPr>
        <p:spPr bwMode="auto">
          <a:xfrm>
            <a:off x="5746750" y="5562600"/>
            <a:ext cx="762000" cy="7620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12" name="AutoShape 60"/>
          <p:cNvSpPr>
            <a:spLocks noChangeArrowheads="1"/>
          </p:cNvSpPr>
          <p:nvPr/>
        </p:nvSpPr>
        <p:spPr bwMode="auto">
          <a:xfrm>
            <a:off x="6683375" y="5562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4613" name="AutoShape 61"/>
          <p:cNvSpPr>
            <a:spLocks noChangeArrowheads="1"/>
          </p:cNvSpPr>
          <p:nvPr/>
        </p:nvSpPr>
        <p:spPr bwMode="auto">
          <a:xfrm>
            <a:off x="7620000" y="5562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00C60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399422" name="Rectangle 62"/>
          <p:cNvSpPr>
            <a:spLocks noChangeArrowheads="1"/>
          </p:cNvSpPr>
          <p:nvPr/>
        </p:nvSpPr>
        <p:spPr bwMode="auto">
          <a:xfrm>
            <a:off x="3962400" y="3352800"/>
            <a:ext cx="1220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CC0000"/>
                </a:solidFill>
              </a:rPr>
              <a:t>How?</a:t>
            </a:r>
            <a:endParaRPr lang="en-US" sz="3000" b="1" smtClean="0">
              <a:solidFill>
                <a:srgbClr val="0F116A"/>
              </a:solidFill>
            </a:endParaRPr>
          </a:p>
        </p:txBody>
      </p:sp>
      <p:sp>
        <p:nvSpPr>
          <p:cNvPr id="24615" name="Rectangle 63"/>
          <p:cNvSpPr>
            <a:spLocks noChangeArrowheads="1"/>
          </p:cNvSpPr>
          <p:nvPr/>
        </p:nvSpPr>
        <p:spPr bwMode="auto">
          <a:xfrm>
            <a:off x="914400" y="41751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</a:rPr>
              <a:t>mRNA</a:t>
            </a:r>
            <a:endParaRPr lang="en-US" sz="3000" b="1" smtClean="0">
              <a:solidFill>
                <a:srgbClr val="0F116A"/>
              </a:solidFill>
            </a:endParaRPr>
          </a:p>
        </p:txBody>
      </p:sp>
      <p:sp>
        <p:nvSpPr>
          <p:cNvPr id="24616" name="Text Box 64"/>
          <p:cNvSpPr txBox="1">
            <a:spLocks noChangeArrowheads="1"/>
          </p:cNvSpPr>
          <p:nvPr/>
        </p:nvSpPr>
        <p:spPr bwMode="auto">
          <a:xfrm>
            <a:off x="405288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17" name="Text Box 65"/>
          <p:cNvSpPr txBox="1">
            <a:spLocks noChangeArrowheads="1"/>
          </p:cNvSpPr>
          <p:nvPr/>
        </p:nvSpPr>
        <p:spPr bwMode="auto">
          <a:xfrm>
            <a:off x="4352925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18" name="Text Box 66"/>
          <p:cNvSpPr txBox="1">
            <a:spLocks noChangeArrowheads="1"/>
          </p:cNvSpPr>
          <p:nvPr/>
        </p:nvSpPr>
        <p:spPr bwMode="auto">
          <a:xfrm>
            <a:off x="770413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19" name="Text Box 67"/>
          <p:cNvSpPr txBox="1">
            <a:spLocks noChangeArrowheads="1"/>
          </p:cNvSpPr>
          <p:nvPr/>
        </p:nvSpPr>
        <p:spPr bwMode="auto">
          <a:xfrm>
            <a:off x="6184900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0" name="Text Box 68"/>
          <p:cNvSpPr txBox="1">
            <a:spLocks noChangeArrowheads="1"/>
          </p:cNvSpPr>
          <p:nvPr/>
        </p:nvSpPr>
        <p:spPr bwMode="auto">
          <a:xfrm>
            <a:off x="3133725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1" name="Text Box 69"/>
          <p:cNvSpPr txBox="1">
            <a:spLocks noChangeArrowheads="1"/>
          </p:cNvSpPr>
          <p:nvPr/>
        </p:nvSpPr>
        <p:spPr bwMode="auto">
          <a:xfrm>
            <a:off x="161448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2" name="Text Box 70"/>
          <p:cNvSpPr txBox="1">
            <a:spLocks noChangeArrowheads="1"/>
          </p:cNvSpPr>
          <p:nvPr/>
        </p:nvSpPr>
        <p:spPr bwMode="auto">
          <a:xfrm>
            <a:off x="1314450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3" name="Text Box 71"/>
          <p:cNvSpPr txBox="1">
            <a:spLocks noChangeArrowheads="1"/>
          </p:cNvSpPr>
          <p:nvPr/>
        </p:nvSpPr>
        <p:spPr bwMode="auto">
          <a:xfrm>
            <a:off x="1001713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4" name="Text Box 72"/>
          <p:cNvSpPr txBox="1">
            <a:spLocks noChangeArrowheads="1"/>
          </p:cNvSpPr>
          <p:nvPr/>
        </p:nvSpPr>
        <p:spPr bwMode="auto">
          <a:xfrm>
            <a:off x="1903413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5" name="Text Box 73"/>
          <p:cNvSpPr txBox="1">
            <a:spLocks noChangeArrowheads="1"/>
          </p:cNvSpPr>
          <p:nvPr/>
        </p:nvSpPr>
        <p:spPr bwMode="auto">
          <a:xfrm>
            <a:off x="221773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6" name="Text Box 74"/>
          <p:cNvSpPr txBox="1">
            <a:spLocks noChangeArrowheads="1"/>
          </p:cNvSpPr>
          <p:nvPr/>
        </p:nvSpPr>
        <p:spPr bwMode="auto">
          <a:xfrm>
            <a:off x="2513013" y="4572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7" name="Text Box 75"/>
          <p:cNvSpPr txBox="1">
            <a:spLocks noChangeArrowheads="1"/>
          </p:cNvSpPr>
          <p:nvPr/>
        </p:nvSpPr>
        <p:spPr bwMode="auto">
          <a:xfrm>
            <a:off x="282098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8" name="Text Box 76"/>
          <p:cNvSpPr txBox="1">
            <a:spLocks noChangeArrowheads="1"/>
          </p:cNvSpPr>
          <p:nvPr/>
        </p:nvSpPr>
        <p:spPr bwMode="auto">
          <a:xfrm>
            <a:off x="3429000" y="4572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29" name="Text Box 77"/>
          <p:cNvSpPr txBox="1">
            <a:spLocks noChangeArrowheads="1"/>
          </p:cNvSpPr>
          <p:nvPr/>
        </p:nvSpPr>
        <p:spPr bwMode="auto">
          <a:xfrm>
            <a:off x="3736975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0" name="Text Box 78"/>
          <p:cNvSpPr txBox="1">
            <a:spLocks noChangeArrowheads="1"/>
          </p:cNvSpPr>
          <p:nvPr/>
        </p:nvSpPr>
        <p:spPr bwMode="auto">
          <a:xfrm>
            <a:off x="4652963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1" name="Text Box 79"/>
          <p:cNvSpPr txBox="1">
            <a:spLocks noChangeArrowheads="1"/>
          </p:cNvSpPr>
          <p:nvPr/>
        </p:nvSpPr>
        <p:spPr bwMode="auto">
          <a:xfrm>
            <a:off x="5568950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2" name="Text Box 80"/>
          <p:cNvSpPr txBox="1">
            <a:spLocks noChangeArrowheads="1"/>
          </p:cNvSpPr>
          <p:nvPr/>
        </p:nvSpPr>
        <p:spPr bwMode="auto">
          <a:xfrm>
            <a:off x="648493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3" name="Text Box 81"/>
          <p:cNvSpPr txBox="1">
            <a:spLocks noChangeArrowheads="1"/>
          </p:cNvSpPr>
          <p:nvPr/>
        </p:nvSpPr>
        <p:spPr bwMode="auto">
          <a:xfrm>
            <a:off x="8016875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4" name="Text Box 82"/>
          <p:cNvSpPr txBox="1">
            <a:spLocks noChangeArrowheads="1"/>
          </p:cNvSpPr>
          <p:nvPr/>
        </p:nvSpPr>
        <p:spPr bwMode="auto">
          <a:xfrm>
            <a:off x="4975225" y="4572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5" name="Text Box 83"/>
          <p:cNvSpPr txBox="1">
            <a:spLocks noChangeArrowheads="1"/>
          </p:cNvSpPr>
          <p:nvPr/>
        </p:nvSpPr>
        <p:spPr bwMode="auto">
          <a:xfrm>
            <a:off x="5891213" y="4572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6" name="Text Box 84"/>
          <p:cNvSpPr txBox="1">
            <a:spLocks noChangeArrowheads="1"/>
          </p:cNvSpPr>
          <p:nvPr/>
        </p:nvSpPr>
        <p:spPr bwMode="auto">
          <a:xfrm>
            <a:off x="7108825" y="4572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7" name="Text Box 85"/>
          <p:cNvSpPr txBox="1">
            <a:spLocks noChangeArrowheads="1"/>
          </p:cNvSpPr>
          <p:nvPr/>
        </p:nvSpPr>
        <p:spPr bwMode="auto">
          <a:xfrm>
            <a:off x="7410450" y="4572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8" name="Text Box 86"/>
          <p:cNvSpPr txBox="1">
            <a:spLocks noChangeArrowheads="1"/>
          </p:cNvSpPr>
          <p:nvPr/>
        </p:nvSpPr>
        <p:spPr bwMode="auto">
          <a:xfrm>
            <a:off x="5272088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4639" name="Text Box 87"/>
          <p:cNvSpPr txBox="1">
            <a:spLocks noChangeArrowheads="1"/>
          </p:cNvSpPr>
          <p:nvPr/>
        </p:nvSpPr>
        <p:spPr bwMode="auto">
          <a:xfrm>
            <a:off x="6791325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build="p" autoUpdateAnimBg="0"/>
      <p:bldP spid="3994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controls and carries out the process of replication?</a:t>
            </a:r>
          </a:p>
          <a:p>
            <a:pPr lvl="1"/>
            <a:r>
              <a:rPr lang="en-US" dirty="0" smtClean="0"/>
              <a:t>Enzymes! (What are they?)</a:t>
            </a:r>
          </a:p>
          <a:p>
            <a:pPr lvl="1"/>
            <a:r>
              <a:rPr lang="en-US" dirty="0" smtClean="0"/>
              <a:t>Some unzip the double helix (</a:t>
            </a:r>
            <a:r>
              <a:rPr lang="en-US" b="1" dirty="0" smtClean="0"/>
              <a:t>Helicase</a:t>
            </a:r>
            <a:r>
              <a:rPr lang="en-US" dirty="0" smtClean="0"/>
              <a:t>) and others hold the strands apart while the strands serve as templates for replication</a:t>
            </a:r>
          </a:p>
          <a:p>
            <a:pPr lvl="1"/>
            <a:r>
              <a:rPr lang="en-US" b="1" dirty="0" smtClean="0"/>
              <a:t>DNA polymerase: </a:t>
            </a:r>
            <a:r>
              <a:rPr lang="en-US" dirty="0" smtClean="0"/>
              <a:t>enzyme that adds and bonds together nucleotides that correspond to the template strand to form the new strand of DNA</a:t>
            </a:r>
          </a:p>
        </p:txBody>
      </p:sp>
    </p:spTree>
    <p:extLst>
      <p:ext uri="{BB962C8B-B14F-4D97-AF65-F5344CB8AC3E}">
        <p14:creationId xmlns:p14="http://schemas.microsoft.com/office/powerpoint/2010/main" val="36903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Concepts: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Amino acids are coded by mRNA base sequences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Codon is a three nucleotide sequence that codes for an amino acid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Amino acids are linked to become a protein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9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Vocabulary: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Translation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Codon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Stop codon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Start codon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anticodon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6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smtClean="0"/>
              <a:t>How does mRNA code for proteins?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88975" y="1524000"/>
            <a:ext cx="7769225" cy="671513"/>
            <a:chOff x="432" y="1450"/>
            <a:chExt cx="4894" cy="423"/>
          </a:xfrm>
        </p:grpSpPr>
        <p:sp>
          <p:nvSpPr>
            <p:cNvPr id="25615" name="Rectangle 4"/>
            <p:cNvSpPr>
              <a:spLocks noChangeArrowheads="1"/>
            </p:cNvSpPr>
            <p:nvPr/>
          </p:nvSpPr>
          <p:spPr bwMode="auto">
            <a:xfrm>
              <a:off x="1379" y="1450"/>
              <a:ext cx="394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smtClean="0">
                  <a:solidFill>
                    <a:srgbClr val="CC0000"/>
                  </a:solidFill>
                  <a:latin typeface="Courier" pitchFamily="1" charset="0"/>
                </a:rPr>
                <a:t>TACGCACATTTACGTACGCGG</a:t>
              </a:r>
              <a:endParaRPr lang="en-US" sz="38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5616" name="Rectangle 5"/>
            <p:cNvSpPr>
              <a:spLocks noChangeArrowheads="1"/>
            </p:cNvSpPr>
            <p:nvPr/>
          </p:nvSpPr>
          <p:spPr bwMode="auto">
            <a:xfrm>
              <a:off x="432" y="1488"/>
              <a:ext cx="636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DNA</a:t>
              </a:r>
            </a:p>
          </p:txBody>
        </p:sp>
      </p:grpSp>
      <p:grpSp>
        <p:nvGrpSpPr>
          <p:cNvPr id="452614" name="Group 6"/>
          <p:cNvGrpSpPr>
            <a:grpSpLocks/>
          </p:cNvGrpSpPr>
          <p:nvPr/>
        </p:nvGrpSpPr>
        <p:grpSpPr bwMode="auto">
          <a:xfrm>
            <a:off x="520700" y="3154363"/>
            <a:ext cx="7937500" cy="671512"/>
            <a:chOff x="326" y="2122"/>
            <a:chExt cx="5000" cy="423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1379" y="2122"/>
              <a:ext cx="394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smtClean="0">
                  <a:solidFill>
                    <a:srgbClr val="008000"/>
                  </a:solidFill>
                  <a:latin typeface="Courier" pitchFamily="1" charset="0"/>
                </a:rPr>
                <a:t>AUGCGUGUAAAUGCAUGCGCC</a:t>
              </a:r>
              <a:endParaRPr lang="en-US" sz="38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26" y="2160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mRNA</a:t>
              </a:r>
            </a:p>
          </p:txBody>
        </p:sp>
      </p:grpSp>
      <p:grpSp>
        <p:nvGrpSpPr>
          <p:cNvPr id="452617" name="Group 9"/>
          <p:cNvGrpSpPr>
            <a:grpSpLocks/>
          </p:cNvGrpSpPr>
          <p:nvPr/>
        </p:nvGrpSpPr>
        <p:grpSpPr bwMode="auto">
          <a:xfrm>
            <a:off x="458788" y="4784725"/>
            <a:ext cx="7951787" cy="609600"/>
            <a:chOff x="287" y="2851"/>
            <a:chExt cx="5009" cy="384"/>
          </a:xfrm>
        </p:grpSpPr>
        <p:sp>
          <p:nvSpPr>
            <p:cNvPr id="25611" name="Rectangle 10"/>
            <p:cNvSpPr>
              <a:spLocks noChangeArrowheads="1"/>
            </p:cNvSpPr>
            <p:nvPr/>
          </p:nvSpPr>
          <p:spPr bwMode="auto">
            <a:xfrm>
              <a:off x="1407" y="2851"/>
              <a:ext cx="388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400" b="1" smtClean="0">
                  <a:solidFill>
                    <a:srgbClr val="0F116A"/>
                  </a:solidFill>
                  <a:latin typeface="Courier" pitchFamily="1" charset="0"/>
                </a:rPr>
                <a:t>Met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60066"/>
                  </a:solidFill>
                  <a:latin typeface="Courier" pitchFamily="1" charset="0"/>
                </a:rPr>
                <a:t>Arg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CC0000"/>
                  </a:solidFill>
                  <a:latin typeface="Courier" pitchFamily="1" charset="0"/>
                </a:rPr>
                <a:t>Val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008000"/>
                  </a:solidFill>
                  <a:latin typeface="Courier" pitchFamily="1" charset="0"/>
                </a:rPr>
                <a:t>Asn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F89F7"/>
                  </a:solidFill>
                  <a:latin typeface="Courier" pitchFamily="1" charset="0"/>
                </a:rPr>
                <a:t>Ala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60000"/>
                  </a:solidFill>
                  <a:latin typeface="Courier" pitchFamily="1" charset="0"/>
                </a:rPr>
                <a:t>Cys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F89F7"/>
                  </a:solidFill>
                  <a:latin typeface="Courier" pitchFamily="1" charset="0"/>
                </a:rPr>
                <a:t>Ala</a:t>
              </a:r>
              <a:endParaRPr lang="en-US" sz="34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5612" name="Rectangle 11"/>
            <p:cNvSpPr>
              <a:spLocks noChangeArrowheads="1"/>
            </p:cNvSpPr>
            <p:nvPr/>
          </p:nvSpPr>
          <p:spPr bwMode="auto">
            <a:xfrm>
              <a:off x="287" y="2870"/>
              <a:ext cx="92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protein</a:t>
              </a:r>
            </a:p>
          </p:txBody>
        </p:sp>
      </p:grpSp>
      <p:sp>
        <p:nvSpPr>
          <p:cNvPr id="452620" name="AutoShape 12"/>
          <p:cNvSpPr>
            <a:spLocks noChangeArrowheads="1"/>
          </p:cNvSpPr>
          <p:nvPr/>
        </p:nvSpPr>
        <p:spPr bwMode="auto">
          <a:xfrm rot="5400000">
            <a:off x="4994275" y="2232025"/>
            <a:ext cx="685800" cy="609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8602133 h 21600"/>
              <a:gd name="T4" fmla="*/ 16330613 w 21600"/>
              <a:gd name="T5" fmla="*/ 17204267 h 21600"/>
              <a:gd name="T6" fmla="*/ 21774150 w 21600"/>
              <a:gd name="T7" fmla="*/ 86021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52621" name="Group 13"/>
          <p:cNvGrpSpPr>
            <a:grpSpLocks/>
          </p:cNvGrpSpPr>
          <p:nvPr/>
        </p:nvGrpSpPr>
        <p:grpSpPr bwMode="auto">
          <a:xfrm>
            <a:off x="5032375" y="3884613"/>
            <a:ext cx="609600" cy="823912"/>
            <a:chOff x="3168" y="2937"/>
            <a:chExt cx="384" cy="519"/>
          </a:xfrm>
        </p:grpSpPr>
        <p:sp>
          <p:nvSpPr>
            <p:cNvPr id="25609" name="AutoShape 14"/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3 h 21600"/>
                <a:gd name="T4" fmla="*/ 6 w 21600"/>
                <a:gd name="T5" fmla="*/ 7 h 21600"/>
                <a:gd name="T6" fmla="*/ 9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5610" name="Text Box 15"/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smtClean="0">
                  <a:solidFill>
                    <a:srgbClr val="FFFFFF"/>
                  </a:solidFill>
                  <a:latin typeface="Chalkboard" pitchFamily="1" charset="0"/>
                  <a:ea typeface="Apple LiGothic Medium" pitchFamily="1" charset="-120"/>
                </a:rPr>
                <a:t>?</a:t>
              </a:r>
            </a:p>
          </p:txBody>
        </p:sp>
      </p:grpSp>
      <p:sp>
        <p:nvSpPr>
          <p:cNvPr id="452624" name="Rectangle 1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57400" y="5791200"/>
            <a:ext cx="6629400" cy="9906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buFont typeface="Wingdings" pitchFamily="1" charset="2"/>
              <a:buNone/>
            </a:pPr>
            <a:r>
              <a:rPr lang="en-US" sz="2200" smtClean="0"/>
              <a:t>How can you code for 20 amino acids with only 4 nucleotide bases (A,U,G,C)?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20" grpId="0" animBg="1"/>
      <p:bldP spid="45262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520700" y="3138488"/>
            <a:ext cx="7937500" cy="671512"/>
            <a:chOff x="326" y="2122"/>
            <a:chExt cx="5000" cy="423"/>
          </a:xfrm>
        </p:grpSpPr>
        <p:sp>
          <p:nvSpPr>
            <p:cNvPr id="26677" name="Rectangle 3"/>
            <p:cNvSpPr>
              <a:spLocks noChangeArrowheads="1"/>
            </p:cNvSpPr>
            <p:nvPr/>
          </p:nvSpPr>
          <p:spPr bwMode="auto">
            <a:xfrm>
              <a:off x="1379" y="2122"/>
              <a:ext cx="394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smtClean="0">
                  <a:solidFill>
                    <a:srgbClr val="008000"/>
                  </a:solidFill>
                  <a:latin typeface="Courier" pitchFamily="1" charset="0"/>
                </a:rPr>
                <a:t>AUGCGUGUAAAUGCAUGCGCC</a:t>
              </a:r>
              <a:endParaRPr lang="en-US" sz="38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6678" name="Rectangle 4"/>
            <p:cNvSpPr>
              <a:spLocks noChangeArrowheads="1"/>
            </p:cNvSpPr>
            <p:nvPr/>
          </p:nvSpPr>
          <p:spPr bwMode="auto">
            <a:xfrm>
              <a:off x="326" y="2160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mRNA</a:t>
              </a:r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eaLnBrk="1" hangingPunct="1"/>
            <a:r>
              <a:rPr lang="en-US" smtClean="0"/>
              <a:t>mRNA codes for proteins in </a:t>
            </a:r>
            <a:r>
              <a:rPr lang="en-US" u="sng" smtClean="0">
                <a:solidFill>
                  <a:srgbClr val="CC0000"/>
                </a:solidFill>
              </a:rPr>
              <a:t>triplets</a:t>
            </a:r>
            <a:endParaRPr lang="en-US" smtClean="0"/>
          </a:p>
        </p:txBody>
      </p: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688975" y="1524000"/>
            <a:ext cx="7769225" cy="671513"/>
            <a:chOff x="432" y="1450"/>
            <a:chExt cx="4894" cy="423"/>
          </a:xfrm>
        </p:grpSpPr>
        <p:sp>
          <p:nvSpPr>
            <p:cNvPr id="26675" name="Rectangle 7"/>
            <p:cNvSpPr>
              <a:spLocks noChangeArrowheads="1"/>
            </p:cNvSpPr>
            <p:nvPr/>
          </p:nvSpPr>
          <p:spPr bwMode="auto">
            <a:xfrm>
              <a:off x="1379" y="1450"/>
              <a:ext cx="394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smtClean="0">
                  <a:solidFill>
                    <a:srgbClr val="CC0000"/>
                  </a:solidFill>
                  <a:latin typeface="Courier" pitchFamily="1" charset="0"/>
                </a:rPr>
                <a:t>TACGCACATTTACGTACGCGG</a:t>
              </a:r>
              <a:endParaRPr lang="en-US" sz="38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6676" name="Rectangle 8"/>
            <p:cNvSpPr>
              <a:spLocks noChangeArrowheads="1"/>
            </p:cNvSpPr>
            <p:nvPr/>
          </p:nvSpPr>
          <p:spPr bwMode="auto">
            <a:xfrm>
              <a:off x="432" y="1488"/>
              <a:ext cx="636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DNA</a:t>
              </a:r>
            </a:p>
          </p:txBody>
        </p:sp>
      </p:grpSp>
      <p:grpSp>
        <p:nvGrpSpPr>
          <p:cNvPr id="458761" name="Group 9"/>
          <p:cNvGrpSpPr>
            <a:grpSpLocks/>
          </p:cNvGrpSpPr>
          <p:nvPr/>
        </p:nvGrpSpPr>
        <p:grpSpPr bwMode="auto">
          <a:xfrm>
            <a:off x="501650" y="3140075"/>
            <a:ext cx="7937500" cy="671513"/>
            <a:chOff x="316" y="1978"/>
            <a:chExt cx="5000" cy="423"/>
          </a:xfrm>
        </p:grpSpPr>
        <p:sp>
          <p:nvSpPr>
            <p:cNvPr id="26673" name="Rectangle 10"/>
            <p:cNvSpPr>
              <a:spLocks noChangeArrowheads="1"/>
            </p:cNvSpPr>
            <p:nvPr/>
          </p:nvSpPr>
          <p:spPr bwMode="auto">
            <a:xfrm>
              <a:off x="1369" y="1978"/>
              <a:ext cx="3947" cy="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smtClean="0">
                  <a:solidFill>
                    <a:srgbClr val="0F116A"/>
                  </a:solidFill>
                  <a:latin typeface="Courier" pitchFamily="1" charset="0"/>
                </a:rPr>
                <a:t>AUG</a:t>
              </a:r>
              <a:r>
                <a:rPr lang="en-US" sz="3800" b="1" smtClean="0">
                  <a:solidFill>
                    <a:srgbClr val="660066"/>
                  </a:solidFill>
                  <a:latin typeface="Courier" pitchFamily="1" charset="0"/>
                </a:rPr>
                <a:t>CGU</a:t>
              </a:r>
              <a:r>
                <a:rPr lang="en-US" sz="3800" b="1" smtClean="0">
                  <a:solidFill>
                    <a:srgbClr val="CC0000"/>
                  </a:solidFill>
                  <a:latin typeface="Courier" pitchFamily="1" charset="0"/>
                </a:rPr>
                <a:t>GUA</a:t>
              </a:r>
              <a:r>
                <a:rPr lang="en-US" sz="3800" b="1" smtClean="0">
                  <a:solidFill>
                    <a:srgbClr val="008000"/>
                  </a:solidFill>
                  <a:latin typeface="Courier" pitchFamily="1" charset="0"/>
                </a:rPr>
                <a:t>AAU</a:t>
              </a:r>
              <a:r>
                <a:rPr lang="en-US" sz="3800" b="1" smtClean="0">
                  <a:solidFill>
                    <a:srgbClr val="6F89F7"/>
                  </a:solidFill>
                  <a:latin typeface="Courier" pitchFamily="1" charset="0"/>
                </a:rPr>
                <a:t>GCA</a:t>
              </a:r>
              <a:r>
                <a:rPr lang="en-US" sz="3800" b="1" smtClean="0">
                  <a:solidFill>
                    <a:srgbClr val="660000"/>
                  </a:solidFill>
                  <a:latin typeface="Courier" pitchFamily="1" charset="0"/>
                </a:rPr>
                <a:t>UGC</a:t>
              </a:r>
              <a:r>
                <a:rPr lang="en-US" sz="3800" b="1" smtClean="0">
                  <a:solidFill>
                    <a:srgbClr val="6F89F7"/>
                  </a:solidFill>
                  <a:latin typeface="Courier" pitchFamily="1" charset="0"/>
                </a:rPr>
                <a:t>GCC</a:t>
              </a:r>
              <a:endParaRPr lang="en-US" sz="38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6674" name="Rectangle 11"/>
            <p:cNvSpPr>
              <a:spLocks noChangeArrowheads="1"/>
            </p:cNvSpPr>
            <p:nvPr/>
          </p:nvSpPr>
          <p:spPr bwMode="auto">
            <a:xfrm>
              <a:off x="316" y="2016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mRNA</a:t>
              </a:r>
            </a:p>
          </p:txBody>
        </p:sp>
      </p:grpSp>
      <p:grpSp>
        <p:nvGrpSpPr>
          <p:cNvPr id="26630" name="Group 12"/>
          <p:cNvGrpSpPr>
            <a:grpSpLocks/>
          </p:cNvGrpSpPr>
          <p:nvPr/>
        </p:nvGrpSpPr>
        <p:grpSpPr bwMode="auto">
          <a:xfrm>
            <a:off x="458788" y="4784725"/>
            <a:ext cx="7951787" cy="609600"/>
            <a:chOff x="287" y="2851"/>
            <a:chExt cx="5009" cy="384"/>
          </a:xfrm>
        </p:grpSpPr>
        <p:sp>
          <p:nvSpPr>
            <p:cNvPr id="26671" name="Rectangle 13"/>
            <p:cNvSpPr>
              <a:spLocks noChangeArrowheads="1"/>
            </p:cNvSpPr>
            <p:nvPr/>
          </p:nvSpPr>
          <p:spPr bwMode="auto">
            <a:xfrm>
              <a:off x="1407" y="2851"/>
              <a:ext cx="388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400" b="1" smtClean="0">
                  <a:solidFill>
                    <a:srgbClr val="0F116A"/>
                  </a:solidFill>
                  <a:latin typeface="Courier" pitchFamily="1" charset="0"/>
                </a:rPr>
                <a:t>Met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60066"/>
                  </a:solidFill>
                  <a:latin typeface="Courier" pitchFamily="1" charset="0"/>
                </a:rPr>
                <a:t>Arg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CC0000"/>
                  </a:solidFill>
                  <a:latin typeface="Courier" pitchFamily="1" charset="0"/>
                </a:rPr>
                <a:t>Val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008000"/>
                  </a:solidFill>
                  <a:latin typeface="Courier" pitchFamily="1" charset="0"/>
                </a:rPr>
                <a:t>Asn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F89F7"/>
                  </a:solidFill>
                  <a:latin typeface="Courier" pitchFamily="1" charset="0"/>
                </a:rPr>
                <a:t>Ala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60000"/>
                  </a:solidFill>
                  <a:latin typeface="Courier" pitchFamily="1" charset="0"/>
                </a:rPr>
                <a:t>Cys</a:t>
              </a:r>
              <a:r>
                <a:rPr lang="en-US" sz="1200" b="1" smtClean="0">
                  <a:solidFill>
                    <a:srgbClr val="0F116A"/>
                  </a:solidFill>
                  <a:latin typeface="Courier" pitchFamily="1" charset="0"/>
                </a:rPr>
                <a:t> </a:t>
              </a:r>
              <a:r>
                <a:rPr lang="en-US" sz="3400" b="1" smtClean="0">
                  <a:solidFill>
                    <a:srgbClr val="6F89F7"/>
                  </a:solidFill>
                  <a:latin typeface="Courier" pitchFamily="1" charset="0"/>
                </a:rPr>
                <a:t>Ala</a:t>
              </a:r>
              <a:endParaRPr lang="en-US" sz="3400" b="1" smtClean="0">
                <a:solidFill>
                  <a:srgbClr val="0F116A"/>
                </a:solidFill>
                <a:latin typeface="Courier" pitchFamily="1" charset="0"/>
              </a:endParaRPr>
            </a:p>
          </p:txBody>
        </p:sp>
        <p:sp>
          <p:nvSpPr>
            <p:cNvPr id="26672" name="Rectangle 14"/>
            <p:cNvSpPr>
              <a:spLocks noChangeArrowheads="1"/>
            </p:cNvSpPr>
            <p:nvPr/>
          </p:nvSpPr>
          <p:spPr bwMode="auto">
            <a:xfrm>
              <a:off x="287" y="2870"/>
              <a:ext cx="92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smtClean="0">
                  <a:solidFill>
                    <a:srgbClr val="660066"/>
                  </a:solidFill>
                </a:rPr>
                <a:t>protein</a:t>
              </a:r>
            </a:p>
          </p:txBody>
        </p:sp>
      </p:grpSp>
      <p:sp>
        <p:nvSpPr>
          <p:cNvPr id="26631" name="AutoShape 15"/>
          <p:cNvSpPr>
            <a:spLocks noChangeArrowheads="1"/>
          </p:cNvSpPr>
          <p:nvPr/>
        </p:nvSpPr>
        <p:spPr bwMode="auto">
          <a:xfrm rot="5400000">
            <a:off x="4994275" y="2232025"/>
            <a:ext cx="685800" cy="609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8602133 h 21600"/>
              <a:gd name="T4" fmla="*/ 16330613 w 21600"/>
              <a:gd name="T5" fmla="*/ 17204267 h 21600"/>
              <a:gd name="T6" fmla="*/ 21774150 w 21600"/>
              <a:gd name="T7" fmla="*/ 86021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26632" name="Group 16"/>
          <p:cNvGrpSpPr>
            <a:grpSpLocks/>
          </p:cNvGrpSpPr>
          <p:nvPr/>
        </p:nvGrpSpPr>
        <p:grpSpPr bwMode="auto">
          <a:xfrm>
            <a:off x="5030788" y="3884613"/>
            <a:ext cx="609600" cy="823912"/>
            <a:chOff x="3168" y="2937"/>
            <a:chExt cx="384" cy="519"/>
          </a:xfrm>
        </p:grpSpPr>
        <p:sp>
          <p:nvSpPr>
            <p:cNvPr id="26669" name="AutoShape 17"/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3 h 21600"/>
                <a:gd name="T4" fmla="*/ 6 w 21600"/>
                <a:gd name="T5" fmla="*/ 7 h 21600"/>
                <a:gd name="T6" fmla="*/ 9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70" name="Text Box 18"/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smtClean="0">
                  <a:solidFill>
                    <a:srgbClr val="FFFFFF"/>
                  </a:solidFill>
                  <a:latin typeface="Chalkboard" pitchFamily="1" charset="0"/>
                  <a:ea typeface="Apple LiGothic Medium" pitchFamily="1" charset="-120"/>
                </a:rPr>
                <a:t>?</a:t>
              </a:r>
            </a:p>
          </p:txBody>
        </p:sp>
      </p:grpSp>
      <p:sp>
        <p:nvSpPr>
          <p:cNvPr id="458771" name="AutoShape 19"/>
          <p:cNvSpPr>
            <a:spLocks noChangeArrowheads="1"/>
          </p:cNvSpPr>
          <p:nvPr/>
        </p:nvSpPr>
        <p:spPr bwMode="auto">
          <a:xfrm rot="5400000">
            <a:off x="4992688" y="3992563"/>
            <a:ext cx="685800" cy="609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8602133 h 21600"/>
              <a:gd name="T4" fmla="*/ 16330613 w 21600"/>
              <a:gd name="T5" fmla="*/ 17204267 h 21600"/>
              <a:gd name="T6" fmla="*/ 21774150 w 21600"/>
              <a:gd name="T7" fmla="*/ 86021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58772" name="Group 20"/>
          <p:cNvGrpSpPr>
            <a:grpSpLocks/>
          </p:cNvGrpSpPr>
          <p:nvPr/>
        </p:nvGrpSpPr>
        <p:grpSpPr bwMode="auto">
          <a:xfrm>
            <a:off x="2209800" y="3657600"/>
            <a:ext cx="914400" cy="1295400"/>
            <a:chOff x="1392" y="2304"/>
            <a:chExt cx="576" cy="816"/>
          </a:xfrm>
        </p:grpSpPr>
        <p:sp>
          <p:nvSpPr>
            <p:cNvPr id="26667" name="Line 21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68" name="Line 22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775" name="Group 23"/>
          <p:cNvGrpSpPr>
            <a:grpSpLocks/>
          </p:cNvGrpSpPr>
          <p:nvPr/>
        </p:nvGrpSpPr>
        <p:grpSpPr bwMode="auto">
          <a:xfrm>
            <a:off x="3048000" y="3657600"/>
            <a:ext cx="914400" cy="1295400"/>
            <a:chOff x="1392" y="2304"/>
            <a:chExt cx="576" cy="816"/>
          </a:xfrm>
        </p:grpSpPr>
        <p:sp>
          <p:nvSpPr>
            <p:cNvPr id="26665" name="Line 24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66" name="Line 25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778" name="Group 26"/>
          <p:cNvGrpSpPr>
            <a:grpSpLocks/>
          </p:cNvGrpSpPr>
          <p:nvPr/>
        </p:nvGrpSpPr>
        <p:grpSpPr bwMode="auto">
          <a:xfrm>
            <a:off x="3962400" y="3657600"/>
            <a:ext cx="914400" cy="1295400"/>
            <a:chOff x="1392" y="2304"/>
            <a:chExt cx="576" cy="816"/>
          </a:xfrm>
        </p:grpSpPr>
        <p:sp>
          <p:nvSpPr>
            <p:cNvPr id="26663" name="Line 27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64" name="Line 28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781" name="Group 29"/>
          <p:cNvGrpSpPr>
            <a:grpSpLocks/>
          </p:cNvGrpSpPr>
          <p:nvPr/>
        </p:nvGrpSpPr>
        <p:grpSpPr bwMode="auto">
          <a:xfrm>
            <a:off x="4876800" y="3657600"/>
            <a:ext cx="914400" cy="1295400"/>
            <a:chOff x="1392" y="2304"/>
            <a:chExt cx="576" cy="816"/>
          </a:xfrm>
        </p:grpSpPr>
        <p:sp>
          <p:nvSpPr>
            <p:cNvPr id="26661" name="Line 30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62" name="Line 31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784" name="Group 32"/>
          <p:cNvGrpSpPr>
            <a:grpSpLocks/>
          </p:cNvGrpSpPr>
          <p:nvPr/>
        </p:nvGrpSpPr>
        <p:grpSpPr bwMode="auto">
          <a:xfrm>
            <a:off x="5715000" y="3657600"/>
            <a:ext cx="914400" cy="1295400"/>
            <a:chOff x="1392" y="2304"/>
            <a:chExt cx="576" cy="816"/>
          </a:xfrm>
        </p:grpSpPr>
        <p:sp>
          <p:nvSpPr>
            <p:cNvPr id="26659" name="Line 33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60" name="Line 34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787" name="Group 35"/>
          <p:cNvGrpSpPr>
            <a:grpSpLocks/>
          </p:cNvGrpSpPr>
          <p:nvPr/>
        </p:nvGrpSpPr>
        <p:grpSpPr bwMode="auto">
          <a:xfrm>
            <a:off x="6553200" y="3657600"/>
            <a:ext cx="914400" cy="1295400"/>
            <a:chOff x="1392" y="2304"/>
            <a:chExt cx="576" cy="816"/>
          </a:xfrm>
        </p:grpSpPr>
        <p:sp>
          <p:nvSpPr>
            <p:cNvPr id="26657" name="Line 36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58" name="Line 37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790" name="Group 38"/>
          <p:cNvGrpSpPr>
            <a:grpSpLocks/>
          </p:cNvGrpSpPr>
          <p:nvPr/>
        </p:nvGrpSpPr>
        <p:grpSpPr bwMode="auto">
          <a:xfrm>
            <a:off x="7467600" y="3657600"/>
            <a:ext cx="914400" cy="1295400"/>
            <a:chOff x="1392" y="2304"/>
            <a:chExt cx="576" cy="816"/>
          </a:xfrm>
        </p:grpSpPr>
        <p:sp>
          <p:nvSpPr>
            <p:cNvPr id="26655" name="Line 39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56" name="Line 40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458793" name="Rectangle 41"/>
          <p:cNvSpPr>
            <a:spLocks noChangeArrowheads="1"/>
          </p:cNvSpPr>
          <p:nvPr/>
        </p:nvSpPr>
        <p:spPr bwMode="auto">
          <a:xfrm>
            <a:off x="2757488" y="5643563"/>
            <a:ext cx="4711700" cy="1062037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90513" indent="-290513" fontAlgn="base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1" charset="2"/>
              <a:buChar char="§"/>
            </a:pPr>
            <a:r>
              <a:rPr lang="en-US" sz="3000" b="1" u="sng" smtClean="0">
                <a:solidFill>
                  <a:srgbClr val="CC0000"/>
                </a:solidFill>
              </a:rPr>
              <a:t>Codon</a:t>
            </a:r>
          </a:p>
          <a:p>
            <a:pPr marL="793750" lvl="1" indent="-330200" fontAlgn="base"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1" charset="2"/>
              <a:buChar char="u"/>
            </a:pPr>
            <a:r>
              <a:rPr lang="en-US" sz="2800" b="1" u="sng" smtClean="0">
                <a:solidFill>
                  <a:srgbClr val="CC0000"/>
                </a:solidFill>
              </a:rPr>
              <a:t>block of 3 nucleotides</a:t>
            </a:r>
            <a:endParaRPr lang="en-US" sz="2800" b="1" smtClean="0">
              <a:solidFill>
                <a:srgbClr val="40458C"/>
              </a:solidFill>
            </a:endParaRPr>
          </a:p>
        </p:txBody>
      </p:sp>
      <p:grpSp>
        <p:nvGrpSpPr>
          <p:cNvPr id="458796" name="Group 44"/>
          <p:cNvGrpSpPr>
            <a:grpSpLocks/>
          </p:cNvGrpSpPr>
          <p:nvPr/>
        </p:nvGrpSpPr>
        <p:grpSpPr bwMode="auto">
          <a:xfrm>
            <a:off x="2098675" y="2697163"/>
            <a:ext cx="1177925" cy="2713037"/>
            <a:chOff x="1322" y="1699"/>
            <a:chExt cx="742" cy="1709"/>
          </a:xfrm>
        </p:grpSpPr>
        <p:sp>
          <p:nvSpPr>
            <p:cNvPr id="26653" name="AutoShape 42"/>
            <p:cNvSpPr>
              <a:spLocks noChangeArrowheads="1"/>
            </p:cNvSpPr>
            <p:nvPr/>
          </p:nvSpPr>
          <p:spPr bwMode="auto">
            <a:xfrm>
              <a:off x="1392" y="1968"/>
              <a:ext cx="576" cy="14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6654" name="Rectangle 43"/>
            <p:cNvSpPr>
              <a:spLocks noChangeArrowheads="1"/>
            </p:cNvSpPr>
            <p:nvPr/>
          </p:nvSpPr>
          <p:spPr bwMode="auto">
            <a:xfrm>
              <a:off x="1322" y="1699"/>
              <a:ext cx="7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u="sng" smtClean="0">
                  <a:solidFill>
                    <a:srgbClr val="CC0000"/>
                  </a:solidFill>
                </a:rPr>
                <a:t>codons</a:t>
              </a:r>
              <a:endParaRPr lang="en-US" sz="2200" b="1" smtClean="0">
                <a:solidFill>
                  <a:srgbClr val="CC0000"/>
                </a:solidFill>
              </a:endParaRPr>
            </a:p>
          </p:txBody>
        </p:sp>
      </p:grpSp>
      <p:grpSp>
        <p:nvGrpSpPr>
          <p:cNvPr id="458797" name="Group 45"/>
          <p:cNvGrpSpPr>
            <a:grpSpLocks/>
          </p:cNvGrpSpPr>
          <p:nvPr/>
        </p:nvGrpSpPr>
        <p:grpSpPr bwMode="auto">
          <a:xfrm>
            <a:off x="7407275" y="3746500"/>
            <a:ext cx="1736725" cy="1054100"/>
            <a:chOff x="3381" y="1298"/>
            <a:chExt cx="1094" cy="664"/>
          </a:xfrm>
        </p:grpSpPr>
        <p:grpSp>
          <p:nvGrpSpPr>
            <p:cNvPr id="26649" name="Group 46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26651" name="Oval 47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6652" name="Oval 48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6650" name="Text Box 49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5"/>
                  </a:solidFill>
                </a:rPr>
                <a:t>ribosome</a:t>
              </a:r>
              <a:endParaRPr lang="en-US" dirty="0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58802" name="Group 50"/>
          <p:cNvGrpSpPr>
            <a:grpSpLocks/>
          </p:cNvGrpSpPr>
          <p:nvPr/>
        </p:nvGrpSpPr>
        <p:grpSpPr bwMode="auto">
          <a:xfrm>
            <a:off x="320675" y="3746500"/>
            <a:ext cx="1736725" cy="1054100"/>
            <a:chOff x="3381" y="1298"/>
            <a:chExt cx="1094" cy="664"/>
          </a:xfrm>
        </p:grpSpPr>
        <p:grpSp>
          <p:nvGrpSpPr>
            <p:cNvPr id="26645" name="Group 51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26647" name="Oval 52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6648" name="Oval 53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6646" name="Text Box 54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58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5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5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8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8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8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1" grpId="0" animBg="1"/>
      <p:bldP spid="4587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35052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Common language For </a:t>
            </a:r>
            <a:r>
              <a:rPr lang="en-US" sz="2400" u="sng" dirty="0" smtClean="0">
                <a:solidFill>
                  <a:srgbClr val="CC0000"/>
                </a:solidFill>
              </a:rPr>
              <a:t>ALL</a:t>
            </a:r>
            <a:r>
              <a:rPr lang="en-US" sz="2400" dirty="0" smtClean="0"/>
              <a:t> life and                                 viruses</a:t>
            </a:r>
          </a:p>
          <a:p>
            <a:pPr lvl="1" eaLnBrk="1" hangingPunct="1"/>
            <a:r>
              <a:rPr lang="en-US" sz="2000" dirty="0" smtClean="0"/>
              <a:t>strongest support for a common origin for all life:</a:t>
            </a:r>
          </a:p>
          <a:p>
            <a:pPr lvl="1" eaLnBrk="1" hangingPunct="1"/>
            <a:r>
              <a:rPr lang="en-US" sz="2000" dirty="0" smtClean="0"/>
              <a:t> can put a gene from one species into another.  </a:t>
            </a:r>
          </a:p>
          <a:p>
            <a:pPr eaLnBrk="1" hangingPunct="1"/>
            <a:r>
              <a:rPr lang="en-US" sz="2400" dirty="0" smtClean="0"/>
              <a:t>Code is redundant</a:t>
            </a:r>
          </a:p>
          <a:p>
            <a:pPr lvl="1" eaLnBrk="1" hangingPunct="1"/>
            <a:r>
              <a:rPr lang="en-US" sz="2000" dirty="0" smtClean="0"/>
              <a:t>several codons for each amino acid</a:t>
            </a:r>
          </a:p>
          <a:p>
            <a:pPr lvl="1" eaLnBrk="1" hangingPunct="1"/>
            <a:r>
              <a:rPr lang="en-US" sz="2000" dirty="0" smtClean="0"/>
              <a:t>mutation insurance!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087813" y="685800"/>
            <a:ext cx="50561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4495800" y="45720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>
            <a:off x="6400800" y="1828800"/>
            <a:ext cx="12954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>
            <a:off x="7391400" y="16764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mRNA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autoUpdateAnimBg="0"/>
      <p:bldP spid="460806" grpId="0" animBg="1"/>
      <p:bldP spid="460807" grpId="0" animBg="1"/>
      <p:bldP spid="46080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 Code</a:t>
            </a:r>
            <a:r>
              <a:rPr lang="en-US" sz="2200" dirty="0" smtClean="0"/>
              <a:t>: must be read in the correct order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86800" cy="44196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200" u="sng" dirty="0" smtClean="0">
                <a:solidFill>
                  <a:srgbClr val="CC0000"/>
                </a:solidFill>
              </a:rPr>
              <a:t>Codon</a:t>
            </a:r>
            <a:r>
              <a:rPr lang="en-US" sz="2200" dirty="0" smtClean="0">
                <a:solidFill>
                  <a:srgbClr val="CC0000"/>
                </a:solidFill>
              </a:rPr>
              <a:t>: three nucleotide sequence that codes for an amino acid </a:t>
            </a:r>
          </a:p>
          <a:p>
            <a:pPr lvl="1"/>
            <a:r>
              <a:rPr lang="en-US" sz="2000" dirty="0" smtClean="0">
                <a:solidFill>
                  <a:srgbClr val="CC0000"/>
                </a:solidFill>
              </a:rPr>
              <a:t>Example UUU and UUC code for the amino acid phenylalanine</a:t>
            </a:r>
          </a:p>
          <a:p>
            <a:pPr lvl="1"/>
            <a:r>
              <a:rPr lang="en-US" sz="2000" dirty="0" smtClean="0">
                <a:solidFill>
                  <a:srgbClr val="CC0000"/>
                </a:solidFill>
              </a:rPr>
              <a:t>UUA and UUG code for amino acid </a:t>
            </a:r>
            <a:r>
              <a:rPr lang="en-US" sz="2000" dirty="0" err="1" smtClean="0">
                <a:solidFill>
                  <a:srgbClr val="CC0000"/>
                </a:solidFill>
              </a:rPr>
              <a:t>leucine</a:t>
            </a:r>
            <a:endParaRPr lang="en-US" sz="2000" dirty="0" smtClean="0">
              <a:solidFill>
                <a:srgbClr val="CC0000"/>
              </a:solidFill>
            </a:endParaRPr>
          </a:p>
          <a:p>
            <a:r>
              <a:rPr lang="en-US" sz="2200" u="sng" dirty="0" smtClean="0">
                <a:solidFill>
                  <a:srgbClr val="CC0000"/>
                </a:solidFill>
              </a:rPr>
              <a:t>Start codon </a:t>
            </a:r>
            <a:r>
              <a:rPr lang="en-US" sz="2200" dirty="0" smtClean="0">
                <a:solidFill>
                  <a:srgbClr val="CC0000"/>
                </a:solidFill>
              </a:rPr>
              <a:t>signals the beginning of the amino acid</a:t>
            </a:r>
            <a:endParaRPr lang="en-US" sz="2200" dirty="0"/>
          </a:p>
          <a:p>
            <a:pPr lvl="1">
              <a:buClr>
                <a:srgbClr val="40458C"/>
              </a:buClr>
            </a:pPr>
            <a:r>
              <a:rPr lang="en-US" sz="2000" dirty="0">
                <a:solidFill>
                  <a:srgbClr val="40458C"/>
                </a:solidFill>
              </a:rPr>
              <a:t>AUG</a:t>
            </a:r>
          </a:p>
          <a:p>
            <a:pPr lvl="1">
              <a:buClr>
                <a:srgbClr val="40458C"/>
              </a:buClr>
            </a:pPr>
            <a:r>
              <a:rPr lang="en-US" sz="2000" dirty="0" smtClean="0">
                <a:solidFill>
                  <a:srgbClr val="40458C"/>
                </a:solidFill>
              </a:rPr>
              <a:t>Amino acid:  methionine (0ften removed later)</a:t>
            </a:r>
            <a:endParaRPr lang="en-US" sz="2000" dirty="0">
              <a:solidFill>
                <a:srgbClr val="40458C"/>
              </a:solidFill>
            </a:endParaRPr>
          </a:p>
          <a:p>
            <a:r>
              <a:rPr lang="en-US" sz="2200" u="sng" dirty="0">
                <a:solidFill>
                  <a:srgbClr val="CC0000"/>
                </a:solidFill>
              </a:rPr>
              <a:t>Stop </a:t>
            </a:r>
            <a:r>
              <a:rPr lang="en-US" sz="2200" u="sng" dirty="0" smtClean="0">
                <a:solidFill>
                  <a:srgbClr val="CC0000"/>
                </a:solidFill>
              </a:rPr>
              <a:t>codons:  </a:t>
            </a:r>
            <a:r>
              <a:rPr lang="en-US" sz="2200" dirty="0" smtClean="0">
                <a:solidFill>
                  <a:srgbClr val="CC0000"/>
                </a:solidFill>
              </a:rPr>
              <a:t>signal </a:t>
            </a:r>
            <a:r>
              <a:rPr lang="en-US" sz="2200" dirty="0">
                <a:solidFill>
                  <a:srgbClr val="CC0000"/>
                </a:solidFill>
              </a:rPr>
              <a:t>the end of the amino acid</a:t>
            </a:r>
            <a:endParaRPr lang="en-US" sz="2200" dirty="0"/>
          </a:p>
          <a:p>
            <a:pPr lvl="1">
              <a:buClr>
                <a:srgbClr val="40458C"/>
              </a:buClr>
            </a:pPr>
            <a:r>
              <a:rPr lang="en-US" sz="2000" dirty="0">
                <a:solidFill>
                  <a:srgbClr val="40458C"/>
                </a:solidFill>
              </a:rPr>
              <a:t>UGA, UAA, UAG</a:t>
            </a:r>
          </a:p>
          <a:p>
            <a:r>
              <a:rPr lang="en-US" sz="2200" u="sng" dirty="0" smtClean="0">
                <a:solidFill>
                  <a:srgbClr val="CC0000"/>
                </a:solidFill>
              </a:rPr>
              <a:t>Anticodon</a:t>
            </a:r>
            <a:r>
              <a:rPr lang="en-US" sz="2200" dirty="0" smtClean="0">
                <a:solidFill>
                  <a:srgbClr val="CC0000"/>
                </a:solidFill>
              </a:rPr>
              <a:t>: set of three nucleotides which is complementary to the mRNA codon </a:t>
            </a:r>
          </a:p>
          <a:p>
            <a:pPr lvl="1"/>
            <a:r>
              <a:rPr lang="en-US" sz="2200" dirty="0" smtClean="0">
                <a:solidFill>
                  <a:srgbClr val="CC0000"/>
                </a:solidFill>
              </a:rPr>
              <a:t>Example anticodon CCC pairs the mRNA codon GGG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0743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the codons matched to amino acids?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89163" y="2043113"/>
            <a:ext cx="626586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smtClean="0">
                <a:solidFill>
                  <a:srgbClr val="0F116A"/>
                </a:solidFill>
                <a:latin typeface="Courier" pitchFamily="1" charset="0"/>
              </a:rPr>
              <a:t>TACGCACATTTACGTACGCGG</a:t>
            </a:r>
            <a:endParaRPr lang="en-US" sz="3400" b="1" smtClean="0">
              <a:solidFill>
                <a:srgbClr val="0F116A"/>
              </a:solidFill>
              <a:latin typeface="Courier" pitchFamily="1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4800" y="2103438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660066"/>
                </a:solidFill>
              </a:rPr>
              <a:t>DNA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87575" y="3109913"/>
            <a:ext cx="626586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u="sng" smtClean="0">
                <a:solidFill>
                  <a:srgbClr val="0F116A"/>
                </a:solidFill>
                <a:latin typeface="Courier" pitchFamily="1" charset="0"/>
              </a:rPr>
              <a:t>AUG</a:t>
            </a:r>
            <a:r>
              <a:rPr lang="en-US" sz="3800" b="1" smtClean="0">
                <a:solidFill>
                  <a:srgbClr val="660066"/>
                </a:solidFill>
                <a:latin typeface="Courier" pitchFamily="1" charset="0"/>
              </a:rPr>
              <a:t>CGU</a:t>
            </a:r>
            <a:r>
              <a:rPr lang="en-US" sz="3800" b="1" u="sng" smtClean="0">
                <a:solidFill>
                  <a:srgbClr val="CC0000"/>
                </a:solidFill>
                <a:latin typeface="Courier" pitchFamily="1" charset="0"/>
              </a:rPr>
              <a:t>GUA</a:t>
            </a:r>
            <a:r>
              <a:rPr lang="en-US" sz="3800" b="1" smtClean="0">
                <a:solidFill>
                  <a:srgbClr val="008000"/>
                </a:solidFill>
                <a:latin typeface="Courier" pitchFamily="1" charset="0"/>
              </a:rPr>
              <a:t>AAU</a:t>
            </a:r>
            <a:r>
              <a:rPr lang="en-US" sz="3800" b="1" u="sng" smtClean="0">
                <a:solidFill>
                  <a:srgbClr val="6F89F7"/>
                </a:solidFill>
                <a:latin typeface="Courier" pitchFamily="1" charset="0"/>
              </a:rPr>
              <a:t>GCA</a:t>
            </a:r>
            <a:r>
              <a:rPr lang="en-US" sz="3800" b="1" smtClean="0">
                <a:solidFill>
                  <a:srgbClr val="660000"/>
                </a:solidFill>
                <a:latin typeface="Courier" pitchFamily="1" charset="0"/>
              </a:rPr>
              <a:t>UGC</a:t>
            </a:r>
            <a:r>
              <a:rPr lang="en-US" sz="3800" b="1" u="sng" smtClean="0">
                <a:solidFill>
                  <a:srgbClr val="6F89F7"/>
                </a:solidFill>
                <a:latin typeface="Courier" pitchFamily="1" charset="0"/>
              </a:rPr>
              <a:t>GCC</a:t>
            </a:r>
            <a:endParaRPr lang="en-US" sz="3000" b="1" smtClean="0">
              <a:solidFill>
                <a:srgbClr val="0F116A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170238"/>
            <a:ext cx="1347788" cy="5492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660066"/>
                </a:solidFill>
              </a:rPr>
              <a:t>mRNA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28600" y="4876800"/>
            <a:ext cx="1306513" cy="73342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660066"/>
                </a:solidFill>
              </a:rPr>
              <a:t>amino</a:t>
            </a:r>
            <a:br>
              <a:rPr lang="en-US" sz="3000" b="1" dirty="0" smtClean="0">
                <a:solidFill>
                  <a:srgbClr val="660066"/>
                </a:solidFill>
              </a:rPr>
            </a:br>
            <a:r>
              <a:rPr lang="en-US" sz="3000" b="1" dirty="0" smtClean="0">
                <a:solidFill>
                  <a:srgbClr val="660066"/>
                </a:solidFill>
              </a:rPr>
              <a:t>acid</a:t>
            </a:r>
          </a:p>
        </p:txBody>
      </p:sp>
      <p:sp>
        <p:nvSpPr>
          <p:cNvPr id="462856" name="Line 8"/>
          <p:cNvSpPr>
            <a:spLocks noChangeShapeType="1"/>
          </p:cNvSpPr>
          <p:nvPr/>
        </p:nvSpPr>
        <p:spPr bwMode="auto">
          <a:xfrm>
            <a:off x="2057400" y="377983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04800" y="4191000"/>
            <a:ext cx="1136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solidFill>
                  <a:srgbClr val="660066"/>
                </a:solidFill>
              </a:rPr>
              <a:t>tRNA</a:t>
            </a:r>
            <a:endParaRPr lang="en-US" sz="3000" b="1" dirty="0" smtClean="0">
              <a:solidFill>
                <a:srgbClr val="660066"/>
              </a:solidFill>
            </a:endParaRPr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5334000" y="5042118"/>
            <a:ext cx="3811587" cy="181588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F116A"/>
                </a:solidFill>
              </a:rPr>
              <a:t>anti-codon:  set of 3 nucleotides that are complementary to an mRNA </a:t>
            </a:r>
            <a:endParaRPr lang="en-US" sz="3600" b="1" dirty="0" smtClean="0">
              <a:solidFill>
                <a:srgbClr val="660066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865813" y="3976687"/>
            <a:ext cx="125095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F116A"/>
                </a:solidFill>
              </a:rPr>
              <a:t>codon</a:t>
            </a:r>
            <a:endParaRPr lang="en-US" sz="3600" b="1" dirty="0" smtClean="0">
              <a:solidFill>
                <a:srgbClr val="660066"/>
              </a:solidFill>
            </a:endParaRPr>
          </a:p>
        </p:txBody>
      </p:sp>
      <p:sp>
        <p:nvSpPr>
          <p:cNvPr id="28684" name="Line 18"/>
          <p:cNvSpPr>
            <a:spLocks noChangeShapeType="1"/>
          </p:cNvSpPr>
          <p:nvPr/>
        </p:nvSpPr>
        <p:spPr bwMode="auto">
          <a:xfrm>
            <a:off x="838200" y="4724400"/>
            <a:ext cx="0" cy="152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62867" name="Group 19"/>
          <p:cNvGrpSpPr>
            <a:grpSpLocks/>
          </p:cNvGrpSpPr>
          <p:nvPr/>
        </p:nvGrpSpPr>
        <p:grpSpPr bwMode="auto">
          <a:xfrm>
            <a:off x="1524000" y="4127500"/>
            <a:ext cx="1066800" cy="1447800"/>
            <a:chOff x="1357" y="2592"/>
            <a:chExt cx="672" cy="912"/>
          </a:xfrm>
        </p:grpSpPr>
        <p:grpSp>
          <p:nvGrpSpPr>
            <p:cNvPr id="28698" name="Group 20"/>
            <p:cNvGrpSpPr>
              <a:grpSpLocks/>
            </p:cNvGrpSpPr>
            <p:nvPr/>
          </p:nvGrpSpPr>
          <p:grpSpPr bwMode="auto">
            <a:xfrm>
              <a:off x="1362" y="2592"/>
              <a:ext cx="663" cy="528"/>
              <a:chOff x="1379" y="2592"/>
              <a:chExt cx="663" cy="528"/>
            </a:xfrm>
          </p:grpSpPr>
          <p:sp>
            <p:nvSpPr>
              <p:cNvPr id="28701" name="AutoShape 21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8702" name="Rectangle 22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800" b="1" u="sng" dirty="0" smtClean="0">
                    <a:solidFill>
                      <a:srgbClr val="0F116A"/>
                    </a:solidFill>
                    <a:latin typeface="Courier" pitchFamily="1" charset="0"/>
                  </a:rPr>
                  <a:t>UAC</a:t>
                </a:r>
                <a:endParaRPr lang="en-US" sz="3000" b="1" dirty="0" smtClean="0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28699" name="Line 23"/>
            <p:cNvSpPr>
              <a:spLocks noChangeShapeType="1"/>
            </p:cNvSpPr>
            <p:nvPr/>
          </p:nvSpPr>
          <p:spPr bwMode="auto">
            <a:xfrm>
              <a:off x="1693" y="3072"/>
              <a:ext cx="0" cy="96"/>
            </a:xfrm>
            <a:prstGeom prst="line">
              <a:avLst/>
            </a:prstGeom>
            <a:noFill/>
            <a:ln w="57150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8700" name="Oval 24"/>
            <p:cNvSpPr>
              <a:spLocks noChangeArrowheads="1"/>
            </p:cNvSpPr>
            <p:nvPr/>
          </p:nvSpPr>
          <p:spPr bwMode="auto">
            <a:xfrm>
              <a:off x="1357" y="3168"/>
              <a:ext cx="672" cy="33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400" b="1" smtClean="0">
                  <a:solidFill>
                    <a:srgbClr val="0F116A"/>
                  </a:solidFill>
                  <a:latin typeface="Courier" pitchFamily="1" charset="0"/>
                </a:rPr>
                <a:t>Met</a:t>
              </a:r>
            </a:p>
          </p:txBody>
        </p:sp>
      </p:grpSp>
      <p:grpSp>
        <p:nvGrpSpPr>
          <p:cNvPr id="462873" name="Group 25"/>
          <p:cNvGrpSpPr>
            <a:grpSpLocks/>
          </p:cNvGrpSpPr>
          <p:nvPr/>
        </p:nvGrpSpPr>
        <p:grpSpPr bwMode="auto">
          <a:xfrm>
            <a:off x="2819400" y="4724400"/>
            <a:ext cx="1066800" cy="1447800"/>
            <a:chOff x="2064" y="2832"/>
            <a:chExt cx="672" cy="912"/>
          </a:xfrm>
        </p:grpSpPr>
        <p:grpSp>
          <p:nvGrpSpPr>
            <p:cNvPr id="28693" name="Group 26"/>
            <p:cNvGrpSpPr>
              <a:grpSpLocks/>
            </p:cNvGrpSpPr>
            <p:nvPr/>
          </p:nvGrpSpPr>
          <p:grpSpPr bwMode="auto">
            <a:xfrm>
              <a:off x="2068" y="2832"/>
              <a:ext cx="663" cy="528"/>
              <a:chOff x="1379" y="2592"/>
              <a:chExt cx="663" cy="528"/>
            </a:xfrm>
          </p:grpSpPr>
          <p:sp>
            <p:nvSpPr>
              <p:cNvPr id="28696" name="AutoShape 27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8697" name="Rectangle 28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800" b="1" dirty="0" smtClean="0">
                    <a:solidFill>
                      <a:srgbClr val="660066"/>
                    </a:solidFill>
                    <a:latin typeface="Courier" pitchFamily="1" charset="0"/>
                  </a:rPr>
                  <a:t>GCA</a:t>
                </a:r>
                <a:endParaRPr lang="en-US" sz="3000" b="1" dirty="0" smtClean="0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28694" name="Line 29"/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8695" name="Oval 30"/>
            <p:cNvSpPr>
              <a:spLocks noChangeArrowheads="1"/>
            </p:cNvSpPr>
            <p:nvPr/>
          </p:nvSpPr>
          <p:spPr bwMode="auto">
            <a:xfrm>
              <a:off x="2064" y="3408"/>
              <a:ext cx="672" cy="33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400" b="1" smtClean="0">
                  <a:solidFill>
                    <a:srgbClr val="660066"/>
                  </a:solidFill>
                  <a:latin typeface="Courier" pitchFamily="1" charset="0"/>
                </a:rPr>
                <a:t>Arg</a:t>
              </a:r>
            </a:p>
          </p:txBody>
        </p:sp>
      </p:grpSp>
      <p:grpSp>
        <p:nvGrpSpPr>
          <p:cNvPr id="462879" name="Group 31"/>
          <p:cNvGrpSpPr>
            <a:grpSpLocks/>
          </p:cNvGrpSpPr>
          <p:nvPr/>
        </p:nvGrpSpPr>
        <p:grpSpPr bwMode="auto">
          <a:xfrm>
            <a:off x="4038600" y="5334000"/>
            <a:ext cx="1066800" cy="1447800"/>
            <a:chOff x="2784" y="3120"/>
            <a:chExt cx="672" cy="912"/>
          </a:xfrm>
        </p:grpSpPr>
        <p:grpSp>
          <p:nvGrpSpPr>
            <p:cNvPr id="28688" name="Group 32"/>
            <p:cNvGrpSpPr>
              <a:grpSpLocks/>
            </p:cNvGrpSpPr>
            <p:nvPr/>
          </p:nvGrpSpPr>
          <p:grpSpPr bwMode="auto">
            <a:xfrm>
              <a:off x="2788" y="3120"/>
              <a:ext cx="663" cy="528"/>
              <a:chOff x="1379" y="2592"/>
              <a:chExt cx="663" cy="528"/>
            </a:xfrm>
          </p:grpSpPr>
          <p:sp>
            <p:nvSpPr>
              <p:cNvPr id="28691" name="AutoShape 33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8692" name="Rectangle 34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800" b="1" u="sng" dirty="0" smtClean="0">
                    <a:solidFill>
                      <a:srgbClr val="CC0000"/>
                    </a:solidFill>
                    <a:latin typeface="Courier" pitchFamily="1" charset="0"/>
                  </a:rPr>
                  <a:t>CAU</a:t>
                </a:r>
                <a:endParaRPr lang="en-US" sz="3000" b="1" dirty="0" smtClean="0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28689" name="Line 35"/>
            <p:cNvSpPr>
              <a:spLocks noChangeShapeType="1"/>
            </p:cNvSpPr>
            <p:nvPr/>
          </p:nvSpPr>
          <p:spPr bwMode="auto">
            <a:xfrm>
              <a:off x="3120" y="3600"/>
              <a:ext cx="0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8690" name="Oval 36"/>
            <p:cNvSpPr>
              <a:spLocks noChangeArrowheads="1"/>
            </p:cNvSpPr>
            <p:nvPr/>
          </p:nvSpPr>
          <p:spPr bwMode="auto">
            <a:xfrm>
              <a:off x="2784" y="3696"/>
              <a:ext cx="672" cy="336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400" b="1" smtClean="0">
                  <a:solidFill>
                    <a:srgbClr val="CC0000"/>
                  </a:solidFill>
                  <a:latin typeface="Courier" pitchFamily="1" charset="0"/>
                </a:rPr>
                <a:t>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6" grpId="0" animBg="1"/>
      <p:bldP spid="46285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 flipV="1">
            <a:off x="1524000" y="2667000"/>
            <a:ext cx="2030413" cy="1752600"/>
            <a:chOff x="9801" y="1444"/>
            <a:chExt cx="2340" cy="1440"/>
          </a:xfrm>
        </p:grpSpPr>
        <p:sp>
          <p:nvSpPr>
            <p:cNvPr id="29830" name="Oval 3"/>
            <p:cNvSpPr>
              <a:spLocks noChangeArrowheads="1"/>
            </p:cNvSpPr>
            <p:nvPr/>
          </p:nvSpPr>
          <p:spPr bwMode="auto">
            <a:xfrm>
              <a:off x="9801" y="1984"/>
              <a:ext cx="2340" cy="900"/>
            </a:xfrm>
            <a:prstGeom prst="ellipse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831" name="Oval 4"/>
            <p:cNvSpPr>
              <a:spLocks noChangeArrowheads="1"/>
            </p:cNvSpPr>
            <p:nvPr/>
          </p:nvSpPr>
          <p:spPr bwMode="auto">
            <a:xfrm>
              <a:off x="10251" y="1444"/>
              <a:ext cx="1440" cy="900"/>
            </a:xfrm>
            <a:prstGeom prst="ellipse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52600" y="28194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ribosome</a:t>
            </a: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 flipV="1">
            <a:off x="1371600" y="5638800"/>
            <a:ext cx="609600" cy="76200"/>
          </a:xfrm>
          <a:prstGeom prst="line">
            <a:avLst/>
          </a:prstGeom>
          <a:noFill/>
          <a:ln w="76200">
            <a:solidFill>
              <a:srgbClr val="0000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mRNA to protein = Translation</a:t>
            </a:r>
          </a:p>
        </p:txBody>
      </p:sp>
      <p:sp>
        <p:nvSpPr>
          <p:cNvPr id="403464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848600" cy="15621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The reader </a:t>
            </a:r>
            <a:r>
              <a:rPr lang="en-US" u="sng" smtClean="0">
                <a:solidFill>
                  <a:srgbClr val="CC0000"/>
                </a:solidFill>
                <a:sym typeface="Symbol" pitchFamily="1" charset="2"/>
              </a:rPr>
              <a:t></a:t>
            </a:r>
            <a:r>
              <a:rPr lang="en-US" u="sng" smtClean="0">
                <a:solidFill>
                  <a:srgbClr val="CC0000"/>
                </a:solidFill>
              </a:rPr>
              <a:t>ribosome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The transporter </a:t>
            </a:r>
            <a:r>
              <a:rPr lang="en-US" u="sng" smtClean="0">
                <a:solidFill>
                  <a:srgbClr val="CC0000"/>
                </a:solidFill>
                <a:sym typeface="Symbol" pitchFamily="1" charset="2"/>
              </a:rPr>
              <a:t></a:t>
            </a:r>
            <a:r>
              <a:rPr lang="en-US" u="sng" smtClean="0">
                <a:solidFill>
                  <a:srgbClr val="CC0000"/>
                </a:solidFill>
              </a:rPr>
              <a:t> transfer RNA </a:t>
            </a:r>
            <a:r>
              <a:rPr lang="en-US" u="sng" smtClean="0">
                <a:solidFill>
                  <a:srgbClr val="CC0000"/>
                </a:solidFill>
                <a:sym typeface="Symbol" pitchFamily="1" charset="2"/>
              </a:rPr>
              <a:t>(</a:t>
            </a:r>
            <a:r>
              <a:rPr lang="en-US" u="sng" smtClean="0">
                <a:solidFill>
                  <a:srgbClr val="CC0000"/>
                </a:solidFill>
              </a:rPr>
              <a:t>tRNA)</a:t>
            </a:r>
            <a:endParaRPr lang="en-US" u="sng" smtClean="0">
              <a:solidFill>
                <a:schemeClr val="tx2"/>
              </a:solidFill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609600" y="5334000"/>
            <a:ext cx="457200" cy="228600"/>
          </a:xfrm>
          <a:prstGeom prst="line">
            <a:avLst/>
          </a:prstGeom>
          <a:noFill/>
          <a:ln w="76200">
            <a:solidFill>
              <a:srgbClr val="0000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29704" name="Group 10"/>
          <p:cNvGrpSpPr>
            <a:grpSpLocks/>
          </p:cNvGrpSpPr>
          <p:nvPr/>
        </p:nvGrpSpPr>
        <p:grpSpPr bwMode="auto">
          <a:xfrm>
            <a:off x="1600200" y="3429000"/>
            <a:ext cx="7391400" cy="914400"/>
            <a:chOff x="1008" y="2160"/>
            <a:chExt cx="4656" cy="576"/>
          </a:xfrm>
        </p:grpSpPr>
        <p:sp>
          <p:nvSpPr>
            <p:cNvPr id="29781" name="Rectangle 11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782" name="Rectangle 12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783" name="Rectangle 13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9784" name="Group 14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29828" name="Rectangle 1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29" name="Oval 1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85" name="Group 17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29826" name="Rectangle 1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27" name="Oval 1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86" name="Group 20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29824" name="Rectangle 2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25" name="Oval 2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87" name="Group 23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29822" name="Rectangle 2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23" name="Oval 2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88" name="Group 26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29820" name="Rectangle 2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21" name="Oval 2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89" name="Group 29"/>
            <p:cNvGrpSpPr>
              <a:grpSpLocks/>
            </p:cNvGrpSpPr>
            <p:nvPr/>
          </p:nvGrpSpPr>
          <p:grpSpPr bwMode="auto">
            <a:xfrm>
              <a:off x="1631" y="2351"/>
              <a:ext cx="144" cy="384"/>
              <a:chOff x="1631" y="2351"/>
              <a:chExt cx="144" cy="384"/>
            </a:xfrm>
          </p:grpSpPr>
          <p:sp>
            <p:nvSpPr>
              <p:cNvPr id="29818" name="Rectangle 30"/>
              <p:cNvSpPr>
                <a:spLocks noChangeArrowheads="1"/>
              </p:cNvSpPr>
              <p:nvPr/>
            </p:nvSpPr>
            <p:spPr bwMode="auto">
              <a:xfrm rot="10800000" flipH="1">
                <a:off x="1631" y="2351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19" name="Oval 31"/>
              <p:cNvSpPr>
                <a:spLocks noChangeArrowheads="1"/>
              </p:cNvSpPr>
              <p:nvPr/>
            </p:nvSpPr>
            <p:spPr bwMode="auto">
              <a:xfrm rot="10800000" flipH="1">
                <a:off x="1631" y="2591"/>
                <a:ext cx="144" cy="14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rgbClr val="FFEA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9790" name="Rectangle 32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791" name="Rectangle 33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792" name="Rectangle 34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9793" name="Group 35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29816" name="Rectangle 36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17" name="Oval 37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9794" name="Rectangle 38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29795" name="Group 39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29814" name="Rectangle 40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15" name="Oval 41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96" name="Group 42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29812" name="Rectangle 4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13" name="Oval 44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97" name="Group 45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29810" name="Rectangle 46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11" name="Oval 47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98" name="Group 48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29808" name="Rectangle 4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09" name="Oval 5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99" name="Group 51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29806" name="Rectangle 5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807" name="Oval 5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9800" name="Rectangle 54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801" name="Rectangle 55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802" name="Rectangle 56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803" name="Rectangle 57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804" name="Rectangle 58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805" name="Rectangle 59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29705" name="AutoShape 60"/>
          <p:cNvSpPr>
            <a:spLocks noChangeArrowheads="1"/>
          </p:cNvSpPr>
          <p:nvPr/>
        </p:nvSpPr>
        <p:spPr bwMode="auto">
          <a:xfrm>
            <a:off x="1676400" y="51054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9706" name="AutoShape 63"/>
          <p:cNvSpPr>
            <a:spLocks noChangeArrowheads="1"/>
          </p:cNvSpPr>
          <p:nvPr/>
        </p:nvSpPr>
        <p:spPr bwMode="auto">
          <a:xfrm>
            <a:off x="152400" y="4800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00C60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9707" name="AutoShape 64"/>
          <p:cNvSpPr>
            <a:spLocks noChangeArrowheads="1"/>
          </p:cNvSpPr>
          <p:nvPr/>
        </p:nvSpPr>
        <p:spPr bwMode="auto">
          <a:xfrm>
            <a:off x="838200" y="5334000"/>
            <a:ext cx="762000" cy="7620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F116A"/>
                </a:solidFill>
              </a:rPr>
              <a:t>aa</a:t>
            </a:r>
            <a:endParaRPr lang="en-US" sz="3600" smtClean="0">
              <a:solidFill>
                <a:srgbClr val="40458C"/>
              </a:solidFill>
            </a:endParaRPr>
          </a:p>
        </p:txBody>
      </p:sp>
      <p:sp>
        <p:nvSpPr>
          <p:cNvPr id="29708" name="Rectangle 65"/>
          <p:cNvSpPr>
            <a:spLocks noChangeArrowheads="1"/>
          </p:cNvSpPr>
          <p:nvPr/>
        </p:nvSpPr>
        <p:spPr bwMode="auto">
          <a:xfrm>
            <a:off x="1676400" y="4876800"/>
            <a:ext cx="838200" cy="228600"/>
          </a:xfrm>
          <a:prstGeom prst="rect">
            <a:avLst/>
          </a:prstGeom>
          <a:solidFill>
            <a:srgbClr val="660000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FF"/>
                </a:solidFill>
              </a:rPr>
              <a:t>tRNA</a:t>
            </a:r>
            <a:endParaRPr lang="en-US" sz="2200" b="1" smtClean="0">
              <a:solidFill>
                <a:srgbClr val="660000"/>
              </a:solidFill>
            </a:endParaRPr>
          </a:p>
        </p:txBody>
      </p:sp>
      <p:sp>
        <p:nvSpPr>
          <p:cNvPr id="29709" name="Rectangle 66"/>
          <p:cNvSpPr>
            <a:spLocks noChangeArrowheads="1"/>
          </p:cNvSpPr>
          <p:nvPr/>
        </p:nvSpPr>
        <p:spPr bwMode="auto">
          <a:xfrm>
            <a:off x="1981200" y="4343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29710" name="Group 67"/>
          <p:cNvGrpSpPr>
            <a:grpSpLocks/>
          </p:cNvGrpSpPr>
          <p:nvPr/>
        </p:nvGrpSpPr>
        <p:grpSpPr bwMode="auto">
          <a:xfrm>
            <a:off x="1676400" y="4267200"/>
            <a:ext cx="228600" cy="609600"/>
            <a:chOff x="1296" y="2592"/>
            <a:chExt cx="144" cy="384"/>
          </a:xfrm>
        </p:grpSpPr>
        <p:sp>
          <p:nvSpPr>
            <p:cNvPr id="29779" name="Rectangle 6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780" name="Oval 6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29711" name="Rectangle 70"/>
          <p:cNvSpPr>
            <a:spLocks noChangeArrowheads="1"/>
          </p:cNvSpPr>
          <p:nvPr/>
        </p:nvSpPr>
        <p:spPr bwMode="auto">
          <a:xfrm>
            <a:off x="2286000" y="4343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29712" name="Rectangle 71"/>
          <p:cNvSpPr>
            <a:spLocks noChangeArrowheads="1"/>
          </p:cNvSpPr>
          <p:nvPr/>
        </p:nvSpPr>
        <p:spPr bwMode="auto">
          <a:xfrm>
            <a:off x="485775" y="3352800"/>
            <a:ext cx="1038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5"/>
                </a:solidFill>
              </a:rPr>
              <a:t>mRNA</a:t>
            </a:r>
            <a:endParaRPr lang="en-US" sz="3000" b="1" u="sng" smtClean="0">
              <a:solidFill>
                <a:srgbClr val="660066"/>
              </a:solidFill>
            </a:endParaRPr>
          </a:p>
        </p:txBody>
      </p:sp>
      <p:sp>
        <p:nvSpPr>
          <p:cNvPr id="29713" name="Text Box 97"/>
          <p:cNvSpPr txBox="1">
            <a:spLocks noChangeArrowheads="1"/>
          </p:cNvSpPr>
          <p:nvPr/>
        </p:nvSpPr>
        <p:spPr bwMode="auto">
          <a:xfrm>
            <a:off x="465931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14" name="Text Box 98"/>
          <p:cNvSpPr txBox="1">
            <a:spLocks noChangeArrowheads="1"/>
          </p:cNvSpPr>
          <p:nvPr/>
        </p:nvSpPr>
        <p:spPr bwMode="auto">
          <a:xfrm>
            <a:off x="4959350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15" name="Text Box 99"/>
          <p:cNvSpPr txBox="1">
            <a:spLocks noChangeArrowheads="1"/>
          </p:cNvSpPr>
          <p:nvPr/>
        </p:nvSpPr>
        <p:spPr bwMode="auto">
          <a:xfrm>
            <a:off x="831056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16" name="Text Box 100"/>
          <p:cNvSpPr txBox="1">
            <a:spLocks noChangeArrowheads="1"/>
          </p:cNvSpPr>
          <p:nvPr/>
        </p:nvSpPr>
        <p:spPr bwMode="auto">
          <a:xfrm>
            <a:off x="6791325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17" name="Text Box 101"/>
          <p:cNvSpPr txBox="1">
            <a:spLocks noChangeArrowheads="1"/>
          </p:cNvSpPr>
          <p:nvPr/>
        </p:nvSpPr>
        <p:spPr bwMode="auto">
          <a:xfrm>
            <a:off x="3740150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18" name="Text Box 102"/>
          <p:cNvSpPr txBox="1">
            <a:spLocks noChangeArrowheads="1"/>
          </p:cNvSpPr>
          <p:nvPr/>
        </p:nvSpPr>
        <p:spPr bwMode="auto">
          <a:xfrm>
            <a:off x="222091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19" name="Text Box 103"/>
          <p:cNvSpPr txBox="1">
            <a:spLocks noChangeArrowheads="1"/>
          </p:cNvSpPr>
          <p:nvPr/>
        </p:nvSpPr>
        <p:spPr bwMode="auto">
          <a:xfrm>
            <a:off x="1920875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0" name="Text Box 104"/>
          <p:cNvSpPr txBox="1">
            <a:spLocks noChangeArrowheads="1"/>
          </p:cNvSpPr>
          <p:nvPr/>
        </p:nvSpPr>
        <p:spPr bwMode="auto">
          <a:xfrm>
            <a:off x="1608138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1" name="Text Box 105"/>
          <p:cNvSpPr txBox="1">
            <a:spLocks noChangeArrowheads="1"/>
          </p:cNvSpPr>
          <p:nvPr/>
        </p:nvSpPr>
        <p:spPr bwMode="auto">
          <a:xfrm>
            <a:off x="2509838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2" name="Text Box 106"/>
          <p:cNvSpPr txBox="1">
            <a:spLocks noChangeArrowheads="1"/>
          </p:cNvSpPr>
          <p:nvPr/>
        </p:nvSpPr>
        <p:spPr bwMode="auto">
          <a:xfrm>
            <a:off x="282416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3" name="Text Box 107"/>
          <p:cNvSpPr txBox="1">
            <a:spLocks noChangeArrowheads="1"/>
          </p:cNvSpPr>
          <p:nvPr/>
        </p:nvSpPr>
        <p:spPr bwMode="auto">
          <a:xfrm>
            <a:off x="3119438" y="370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4" name="Text Box 108"/>
          <p:cNvSpPr txBox="1">
            <a:spLocks noChangeArrowheads="1"/>
          </p:cNvSpPr>
          <p:nvPr/>
        </p:nvSpPr>
        <p:spPr bwMode="auto">
          <a:xfrm>
            <a:off x="342741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5" name="Text Box 109"/>
          <p:cNvSpPr txBox="1">
            <a:spLocks noChangeArrowheads="1"/>
          </p:cNvSpPr>
          <p:nvPr/>
        </p:nvSpPr>
        <p:spPr bwMode="auto">
          <a:xfrm>
            <a:off x="4035425" y="370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6" name="Text Box 110"/>
          <p:cNvSpPr txBox="1">
            <a:spLocks noChangeArrowheads="1"/>
          </p:cNvSpPr>
          <p:nvPr/>
        </p:nvSpPr>
        <p:spPr bwMode="auto">
          <a:xfrm>
            <a:off x="4343400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7" name="Text Box 111"/>
          <p:cNvSpPr txBox="1">
            <a:spLocks noChangeArrowheads="1"/>
          </p:cNvSpPr>
          <p:nvPr/>
        </p:nvSpPr>
        <p:spPr bwMode="auto">
          <a:xfrm>
            <a:off x="5259388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8" name="Text Box 112"/>
          <p:cNvSpPr txBox="1">
            <a:spLocks noChangeArrowheads="1"/>
          </p:cNvSpPr>
          <p:nvPr/>
        </p:nvSpPr>
        <p:spPr bwMode="auto">
          <a:xfrm>
            <a:off x="6175375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29" name="Text Box 113"/>
          <p:cNvSpPr txBox="1">
            <a:spLocks noChangeArrowheads="1"/>
          </p:cNvSpPr>
          <p:nvPr/>
        </p:nvSpPr>
        <p:spPr bwMode="auto">
          <a:xfrm>
            <a:off x="709136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0" name="Text Box 114"/>
          <p:cNvSpPr txBox="1">
            <a:spLocks noChangeArrowheads="1"/>
          </p:cNvSpPr>
          <p:nvPr/>
        </p:nvSpPr>
        <p:spPr bwMode="auto">
          <a:xfrm>
            <a:off x="8623300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A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1" name="Text Box 115"/>
          <p:cNvSpPr txBox="1">
            <a:spLocks noChangeArrowheads="1"/>
          </p:cNvSpPr>
          <p:nvPr/>
        </p:nvSpPr>
        <p:spPr bwMode="auto">
          <a:xfrm>
            <a:off x="5581650" y="370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2" name="Text Box 116"/>
          <p:cNvSpPr txBox="1">
            <a:spLocks noChangeArrowheads="1"/>
          </p:cNvSpPr>
          <p:nvPr/>
        </p:nvSpPr>
        <p:spPr bwMode="auto">
          <a:xfrm>
            <a:off x="6497638" y="370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3" name="Text Box 117"/>
          <p:cNvSpPr txBox="1">
            <a:spLocks noChangeArrowheads="1"/>
          </p:cNvSpPr>
          <p:nvPr/>
        </p:nvSpPr>
        <p:spPr bwMode="auto">
          <a:xfrm>
            <a:off x="7715250" y="370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4" name="Text Box 118"/>
          <p:cNvSpPr txBox="1">
            <a:spLocks noChangeArrowheads="1"/>
          </p:cNvSpPr>
          <p:nvPr/>
        </p:nvSpPr>
        <p:spPr bwMode="auto">
          <a:xfrm>
            <a:off x="8016875" y="370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5" name="Text Box 119"/>
          <p:cNvSpPr txBox="1">
            <a:spLocks noChangeArrowheads="1"/>
          </p:cNvSpPr>
          <p:nvPr/>
        </p:nvSpPr>
        <p:spPr bwMode="auto">
          <a:xfrm>
            <a:off x="5878513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6" name="Text Box 120"/>
          <p:cNvSpPr txBox="1">
            <a:spLocks noChangeArrowheads="1"/>
          </p:cNvSpPr>
          <p:nvPr/>
        </p:nvSpPr>
        <p:spPr bwMode="auto">
          <a:xfrm>
            <a:off x="7397750" y="3708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7" name="Text Box 121"/>
          <p:cNvSpPr txBox="1">
            <a:spLocks noChangeArrowheads="1"/>
          </p:cNvSpPr>
          <p:nvPr/>
        </p:nvSpPr>
        <p:spPr bwMode="auto">
          <a:xfrm>
            <a:off x="2214563" y="43894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8" name="Text Box 122"/>
          <p:cNvSpPr txBox="1">
            <a:spLocks noChangeArrowheads="1"/>
          </p:cNvSpPr>
          <p:nvPr/>
        </p:nvSpPr>
        <p:spPr bwMode="auto">
          <a:xfrm>
            <a:off x="1914525" y="4389438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G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9739" name="Text Box 123"/>
          <p:cNvSpPr txBox="1">
            <a:spLocks noChangeArrowheads="1"/>
          </p:cNvSpPr>
          <p:nvPr/>
        </p:nvSpPr>
        <p:spPr bwMode="auto">
          <a:xfrm>
            <a:off x="1608138" y="43894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U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grpSp>
        <p:nvGrpSpPr>
          <p:cNvPr id="403662" name="Group 206"/>
          <p:cNvGrpSpPr>
            <a:grpSpLocks/>
          </p:cNvGrpSpPr>
          <p:nvPr/>
        </p:nvGrpSpPr>
        <p:grpSpPr bwMode="auto">
          <a:xfrm>
            <a:off x="2509838" y="4495800"/>
            <a:ext cx="984250" cy="1600200"/>
            <a:chOff x="1581" y="2832"/>
            <a:chExt cx="620" cy="1008"/>
          </a:xfrm>
        </p:grpSpPr>
        <p:sp>
          <p:nvSpPr>
            <p:cNvPr id="29766" name="AutoShape 61"/>
            <p:cNvSpPr>
              <a:spLocks noChangeArrowheads="1"/>
            </p:cNvSpPr>
            <p:nvPr/>
          </p:nvSpPr>
          <p:spPr bwMode="auto">
            <a:xfrm>
              <a:off x="1632" y="3360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0F116A"/>
                  </a:solidFill>
                </a:rPr>
                <a:t>aa</a:t>
              </a:r>
              <a:endParaRPr lang="en-US" sz="3600" smtClean="0">
                <a:solidFill>
                  <a:srgbClr val="40458C"/>
                </a:solidFill>
              </a:endParaRPr>
            </a:p>
          </p:txBody>
        </p:sp>
        <p:grpSp>
          <p:nvGrpSpPr>
            <p:cNvPr id="29767" name="Group 72"/>
            <p:cNvGrpSpPr>
              <a:grpSpLocks/>
            </p:cNvGrpSpPr>
            <p:nvPr/>
          </p:nvGrpSpPr>
          <p:grpSpPr bwMode="auto">
            <a:xfrm>
              <a:off x="1632" y="2832"/>
              <a:ext cx="528" cy="528"/>
              <a:chOff x="1632" y="2640"/>
              <a:chExt cx="528" cy="528"/>
            </a:xfrm>
          </p:grpSpPr>
          <p:grpSp>
            <p:nvGrpSpPr>
              <p:cNvPr id="29771" name="Group 73"/>
              <p:cNvGrpSpPr>
                <a:grpSpLocks/>
              </p:cNvGrpSpPr>
              <p:nvPr/>
            </p:nvGrpSpPr>
            <p:grpSpPr bwMode="auto">
              <a:xfrm>
                <a:off x="1632" y="2640"/>
                <a:ext cx="144" cy="384"/>
                <a:chOff x="1296" y="2592"/>
                <a:chExt cx="144" cy="384"/>
              </a:xfrm>
            </p:grpSpPr>
            <p:sp>
              <p:nvSpPr>
                <p:cNvPr id="29777" name="Rectangle 74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778" name="Oval 75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29772" name="Group 76"/>
              <p:cNvGrpSpPr>
                <a:grpSpLocks/>
              </p:cNvGrpSpPr>
              <p:nvPr/>
            </p:nvGrpSpPr>
            <p:grpSpPr bwMode="auto">
              <a:xfrm rot="10800000" flipH="1" flipV="1">
                <a:off x="1824" y="2640"/>
                <a:ext cx="144" cy="384"/>
                <a:chOff x="1776" y="2592"/>
                <a:chExt cx="144" cy="384"/>
              </a:xfrm>
            </p:grpSpPr>
            <p:sp>
              <p:nvSpPr>
                <p:cNvPr id="29775" name="Rectangle 7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776" name="Oval 7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29773" name="Rectangle 79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774" name="Rectangle 80"/>
              <p:cNvSpPr>
                <a:spLocks noChangeArrowheads="1"/>
              </p:cNvSpPr>
              <p:nvPr/>
            </p:nvSpPr>
            <p:spPr bwMode="auto">
              <a:xfrm>
                <a:off x="1632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b="1" smtClean="0">
                    <a:solidFill>
                      <a:srgbClr val="FFFFFF"/>
                    </a:solidFill>
                  </a:rPr>
                  <a:t>tRNA</a:t>
                </a:r>
                <a:endParaRPr lang="en-US" sz="2200" b="1" smtClean="0">
                  <a:solidFill>
                    <a:srgbClr val="660000"/>
                  </a:solidFill>
                </a:endParaRPr>
              </a:p>
            </p:txBody>
          </p:sp>
        </p:grpSp>
        <p:sp>
          <p:nvSpPr>
            <p:cNvPr id="29768" name="Text Box 124"/>
            <p:cNvSpPr txBox="1">
              <a:spLocks noChangeArrowheads="1"/>
            </p:cNvSpPr>
            <p:nvPr/>
          </p:nvSpPr>
          <p:spPr bwMode="auto">
            <a:xfrm>
              <a:off x="1581" y="2937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9769" name="Text Box 125"/>
            <p:cNvSpPr txBox="1">
              <a:spLocks noChangeArrowheads="1"/>
            </p:cNvSpPr>
            <p:nvPr/>
          </p:nvSpPr>
          <p:spPr bwMode="auto">
            <a:xfrm>
              <a:off x="1779" y="2937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9770" name="Text Box 126"/>
            <p:cNvSpPr txBox="1">
              <a:spLocks noChangeArrowheads="1"/>
            </p:cNvSpPr>
            <p:nvPr/>
          </p:nvSpPr>
          <p:spPr bwMode="auto">
            <a:xfrm>
              <a:off x="1969" y="2937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grpSp>
        <p:nvGrpSpPr>
          <p:cNvPr id="403663" name="Group 207"/>
          <p:cNvGrpSpPr>
            <a:grpSpLocks/>
          </p:cNvGrpSpPr>
          <p:nvPr/>
        </p:nvGrpSpPr>
        <p:grpSpPr bwMode="auto">
          <a:xfrm>
            <a:off x="3741738" y="4724400"/>
            <a:ext cx="906462" cy="1600200"/>
            <a:chOff x="2357" y="2976"/>
            <a:chExt cx="571" cy="1008"/>
          </a:xfrm>
        </p:grpSpPr>
        <p:sp>
          <p:nvSpPr>
            <p:cNvPr id="29756" name="AutoShape 62"/>
            <p:cNvSpPr>
              <a:spLocks noChangeArrowheads="1"/>
            </p:cNvSpPr>
            <p:nvPr/>
          </p:nvSpPr>
          <p:spPr bwMode="auto">
            <a:xfrm>
              <a:off x="2448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D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0F116A"/>
                  </a:solidFill>
                </a:rPr>
                <a:t>aa</a:t>
              </a:r>
              <a:endParaRPr lang="en-US" sz="3600" smtClean="0">
                <a:solidFill>
                  <a:srgbClr val="40458C"/>
                </a:solidFill>
              </a:endParaRPr>
            </a:p>
          </p:txBody>
        </p:sp>
        <p:grpSp>
          <p:nvGrpSpPr>
            <p:cNvPr id="29757" name="Group 81"/>
            <p:cNvGrpSpPr>
              <a:grpSpLocks/>
            </p:cNvGrpSpPr>
            <p:nvPr/>
          </p:nvGrpSpPr>
          <p:grpSpPr bwMode="auto">
            <a:xfrm>
              <a:off x="2400" y="2976"/>
              <a:ext cx="528" cy="528"/>
              <a:chOff x="2400" y="2640"/>
              <a:chExt cx="528" cy="528"/>
            </a:xfrm>
          </p:grpSpPr>
          <p:grpSp>
            <p:nvGrpSpPr>
              <p:cNvPr id="29760" name="Group 82"/>
              <p:cNvGrpSpPr>
                <a:grpSpLocks/>
              </p:cNvGrpSpPr>
              <p:nvPr/>
            </p:nvGrpSpPr>
            <p:grpSpPr bwMode="auto">
              <a:xfrm rot="10800000" flipH="1" flipV="1">
                <a:off x="2400" y="2640"/>
                <a:ext cx="144" cy="384"/>
                <a:chOff x="1776" y="2592"/>
                <a:chExt cx="144" cy="384"/>
              </a:xfrm>
            </p:grpSpPr>
            <p:sp>
              <p:nvSpPr>
                <p:cNvPr id="29764" name="Rectangle 83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765" name="Oval 84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29761" name="Rectangle 85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762" name="Rectangle 86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763" name="Rectangle 87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b="1" smtClean="0">
                    <a:solidFill>
                      <a:srgbClr val="FFFFFF"/>
                    </a:solidFill>
                  </a:rPr>
                  <a:t>tRNA</a:t>
                </a:r>
                <a:endParaRPr lang="en-US" sz="2200" b="1" smtClean="0">
                  <a:solidFill>
                    <a:srgbClr val="660000"/>
                  </a:solidFill>
                </a:endParaRPr>
              </a:p>
            </p:txBody>
          </p:sp>
        </p:grpSp>
        <p:sp>
          <p:nvSpPr>
            <p:cNvPr id="29758" name="Text Box 127"/>
            <p:cNvSpPr txBox="1">
              <a:spLocks noChangeArrowheads="1"/>
            </p:cNvSpPr>
            <p:nvPr/>
          </p:nvSpPr>
          <p:spPr bwMode="auto">
            <a:xfrm>
              <a:off x="2550" y="307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9759" name="Text Box 128"/>
            <p:cNvSpPr txBox="1">
              <a:spLocks noChangeArrowheads="1"/>
            </p:cNvSpPr>
            <p:nvPr/>
          </p:nvSpPr>
          <p:spPr bwMode="auto">
            <a:xfrm>
              <a:off x="2357" y="307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29742" name="Text Box 129"/>
          <p:cNvSpPr txBox="1">
            <a:spLocks noChangeArrowheads="1"/>
          </p:cNvSpPr>
          <p:nvPr/>
        </p:nvSpPr>
        <p:spPr bwMode="auto">
          <a:xfrm>
            <a:off x="4356100" y="48736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a typeface="ＭＳ Ｐゴシック" pitchFamily="1" charset="-128"/>
              </a:rPr>
              <a:t>C</a:t>
            </a:r>
            <a:endParaRPr lang="en-US" sz="2800" smtClean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grpSp>
        <p:nvGrpSpPr>
          <p:cNvPr id="403664" name="Group 208"/>
          <p:cNvGrpSpPr>
            <a:grpSpLocks/>
          </p:cNvGrpSpPr>
          <p:nvPr/>
        </p:nvGrpSpPr>
        <p:grpSpPr bwMode="auto">
          <a:xfrm>
            <a:off x="4972050" y="4953000"/>
            <a:ext cx="977900" cy="1600200"/>
            <a:chOff x="3132" y="3120"/>
            <a:chExt cx="616" cy="1008"/>
          </a:xfrm>
        </p:grpSpPr>
        <p:grpSp>
          <p:nvGrpSpPr>
            <p:cNvPr id="29744" name="Group 88"/>
            <p:cNvGrpSpPr>
              <a:grpSpLocks/>
            </p:cNvGrpSpPr>
            <p:nvPr/>
          </p:nvGrpSpPr>
          <p:grpSpPr bwMode="auto">
            <a:xfrm>
              <a:off x="3168" y="3120"/>
              <a:ext cx="144" cy="384"/>
              <a:chOff x="1296" y="2592"/>
              <a:chExt cx="144" cy="384"/>
            </a:xfrm>
          </p:grpSpPr>
          <p:sp>
            <p:nvSpPr>
              <p:cNvPr id="29754" name="Rectangle 8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755" name="Oval 9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29745" name="Group 91"/>
            <p:cNvGrpSpPr>
              <a:grpSpLocks/>
            </p:cNvGrpSpPr>
            <p:nvPr/>
          </p:nvGrpSpPr>
          <p:grpSpPr bwMode="auto">
            <a:xfrm rot="10800000" flipH="1" flipV="1">
              <a:off x="3360" y="3120"/>
              <a:ext cx="144" cy="384"/>
              <a:chOff x="1776" y="2592"/>
              <a:chExt cx="144" cy="384"/>
            </a:xfrm>
          </p:grpSpPr>
          <p:sp>
            <p:nvSpPr>
              <p:cNvPr id="29752" name="Rectangle 9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29753" name="Oval 9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29746" name="Rectangle 94"/>
            <p:cNvSpPr>
              <a:spLocks noChangeArrowheads="1"/>
            </p:cNvSpPr>
            <p:nvPr/>
          </p:nvSpPr>
          <p:spPr bwMode="auto">
            <a:xfrm>
              <a:off x="3552" y="316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29747" name="Rectangle 95"/>
            <p:cNvSpPr>
              <a:spLocks noChangeArrowheads="1"/>
            </p:cNvSpPr>
            <p:nvPr/>
          </p:nvSpPr>
          <p:spPr bwMode="auto">
            <a:xfrm>
              <a:off x="3168" y="3504"/>
              <a:ext cx="528" cy="144"/>
            </a:xfrm>
            <a:prstGeom prst="rect">
              <a:avLst/>
            </a:prstGeom>
            <a:solidFill>
              <a:srgbClr val="66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FF"/>
                  </a:solidFill>
                </a:rPr>
                <a:t>tRNA</a:t>
              </a:r>
              <a:endParaRPr lang="en-US" sz="2200" b="1" smtClean="0">
                <a:solidFill>
                  <a:srgbClr val="660000"/>
                </a:solidFill>
              </a:endParaRPr>
            </a:p>
          </p:txBody>
        </p:sp>
        <p:sp>
          <p:nvSpPr>
            <p:cNvPr id="29748" name="AutoShape 96"/>
            <p:cNvSpPr>
              <a:spLocks noChangeArrowheads="1"/>
            </p:cNvSpPr>
            <p:nvPr/>
          </p:nvSpPr>
          <p:spPr bwMode="auto">
            <a:xfrm>
              <a:off x="3168" y="3648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0F116A"/>
                  </a:solidFill>
                </a:rPr>
                <a:t>aa</a:t>
              </a:r>
              <a:endParaRPr lang="en-US" sz="3600" smtClean="0">
                <a:solidFill>
                  <a:srgbClr val="40458C"/>
                </a:solidFill>
              </a:endParaRPr>
            </a:p>
          </p:txBody>
        </p:sp>
        <p:sp>
          <p:nvSpPr>
            <p:cNvPr id="29749" name="Text Box 130"/>
            <p:cNvSpPr txBox="1">
              <a:spLocks noChangeArrowheads="1"/>
            </p:cNvSpPr>
            <p:nvPr/>
          </p:nvSpPr>
          <p:spPr bwMode="auto">
            <a:xfrm>
              <a:off x="3331" y="3235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9750" name="Text Box 131"/>
            <p:cNvSpPr txBox="1">
              <a:spLocks noChangeArrowheads="1"/>
            </p:cNvSpPr>
            <p:nvPr/>
          </p:nvSpPr>
          <p:spPr bwMode="auto">
            <a:xfrm>
              <a:off x="3508" y="323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29751" name="Text Box 132"/>
            <p:cNvSpPr txBox="1">
              <a:spLocks noChangeArrowheads="1"/>
            </p:cNvSpPr>
            <p:nvPr/>
          </p:nvSpPr>
          <p:spPr bwMode="auto">
            <a:xfrm>
              <a:off x="3132" y="3235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8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114" name="Group 2"/>
          <p:cNvGrpSpPr>
            <a:grpSpLocks/>
          </p:cNvGrpSpPr>
          <p:nvPr/>
        </p:nvGrpSpPr>
        <p:grpSpPr bwMode="auto">
          <a:xfrm>
            <a:off x="6375400" y="1692275"/>
            <a:ext cx="2057400" cy="3189288"/>
            <a:chOff x="4272" y="1248"/>
            <a:chExt cx="1296" cy="2009"/>
          </a:xfrm>
        </p:grpSpPr>
        <p:sp>
          <p:nvSpPr>
            <p:cNvPr id="30822" name="AutoShape 3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0823" name="AutoShape 4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0824" name="AutoShape 5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0825" name="AutoShape 6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0826" name="AutoShape 7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30827" name="AutoShape 8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0828" name="AutoShape 9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74122" name="AutoShape 10"/>
          <p:cNvSpPr>
            <a:spLocks noChangeArrowheads="1"/>
          </p:cNvSpPr>
          <p:nvPr/>
        </p:nvSpPr>
        <p:spPr bwMode="auto">
          <a:xfrm rot="5400000">
            <a:off x="6896100" y="46101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30724" name="Oval 11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4124" name="AutoShape 12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4125" name="Rectangle 13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mRNA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3072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sp>
        <p:nvSpPr>
          <p:cNvPr id="474127" name="AutoShape 15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30729" name="Rectangle 16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DNA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74129" name="Text Box 17"/>
          <p:cNvSpPr txBox="1">
            <a:spLocks noChangeArrowheads="1"/>
          </p:cNvSpPr>
          <p:nvPr/>
        </p:nvSpPr>
        <p:spPr bwMode="auto">
          <a:xfrm>
            <a:off x="1828800" y="25908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transcription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4114800" y="6230938"/>
            <a:ext cx="1692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474132" name="Rectangle 20"/>
          <p:cNvSpPr>
            <a:spLocks noChangeArrowheads="1"/>
          </p:cNvSpPr>
          <p:nvPr/>
        </p:nvSpPr>
        <p:spPr bwMode="auto">
          <a:xfrm>
            <a:off x="6913563" y="3124200"/>
            <a:ext cx="20780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protein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74133" name="Text Box 21"/>
          <p:cNvSpPr txBox="1">
            <a:spLocks noChangeArrowheads="1"/>
          </p:cNvSpPr>
          <p:nvPr/>
        </p:nvSpPr>
        <p:spPr bwMode="auto">
          <a:xfrm>
            <a:off x="5410200" y="25908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CC0000"/>
                </a:solidFill>
              </a:rPr>
              <a:t>translation</a:t>
            </a:r>
            <a:endParaRPr lang="en-US" u="sng" smtClean="0">
              <a:solidFill>
                <a:srgbClr val="40458C"/>
              </a:solidFill>
            </a:endParaRPr>
          </a:p>
        </p:txBody>
      </p:sp>
      <p:sp>
        <p:nvSpPr>
          <p:cNvPr id="474134" name="Rectangle 22"/>
          <p:cNvSpPr>
            <a:spLocks noChangeArrowheads="1"/>
          </p:cNvSpPr>
          <p:nvPr/>
        </p:nvSpPr>
        <p:spPr bwMode="auto">
          <a:xfrm>
            <a:off x="7391400" y="5943600"/>
            <a:ext cx="1239838" cy="76200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trait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grpSp>
        <p:nvGrpSpPr>
          <p:cNvPr id="474135" name="Group 23"/>
          <p:cNvGrpSpPr>
            <a:grpSpLocks/>
          </p:cNvGrpSpPr>
          <p:nvPr/>
        </p:nvGrpSpPr>
        <p:grpSpPr bwMode="auto">
          <a:xfrm>
            <a:off x="4319588" y="4760913"/>
            <a:ext cx="4821237" cy="585787"/>
            <a:chOff x="967" y="2160"/>
            <a:chExt cx="4744" cy="576"/>
          </a:xfrm>
        </p:grpSpPr>
        <p:sp>
          <p:nvSpPr>
            <p:cNvPr id="30750" name="Rectangle 24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51" name="Rectangle 25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52" name="Rectangle 26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0753" name="Group 27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30820" name="Rectangle 2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21" name="Oval 2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54" name="Group 30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30818" name="Rectangle 3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19" name="Oval 3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55" name="Group 33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30816" name="Rectangle 3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17" name="Oval 3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56" name="Group 36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30814" name="Rectangle 3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15" name="Oval 3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57" name="Group 39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30812" name="Rectangle 4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13" name="Oval 4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0758" name="Rectangle 42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59" name="Oval 43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60" name="Rectangle 44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61" name="Rectangle 45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62" name="Rectangle 46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0763" name="Group 47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30810" name="Rectangle 4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11" name="Oval 4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0764" name="Rectangle 50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0765" name="Group 51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30808" name="Rectangle 5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09" name="Oval 5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66" name="Group 54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30806" name="Rectangle 5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07" name="Oval 5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67" name="Group 57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30804" name="Rectangle 5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05" name="Oval 5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68" name="Group 60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30802" name="Rectangle 6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03" name="Oval 6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0769" name="Group 63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30800" name="Rectangle 6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801" name="Oval 6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0770" name="Rectangle 66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71" name="Rectangle 67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72" name="Rectangle 68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73" name="Rectangle 69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74" name="Rectangle 70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75" name="Rectangle 71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0776" name="Text Box 72"/>
            <p:cNvSpPr txBox="1">
              <a:spLocks noChangeArrowheads="1"/>
            </p:cNvSpPr>
            <p:nvPr/>
          </p:nvSpPr>
          <p:spPr bwMode="auto">
            <a:xfrm>
              <a:off x="2888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77" name="Text Box 73"/>
            <p:cNvSpPr txBox="1">
              <a:spLocks noChangeArrowheads="1"/>
            </p:cNvSpPr>
            <p:nvPr/>
          </p:nvSpPr>
          <p:spPr bwMode="auto">
            <a:xfrm>
              <a:off x="307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78" name="Text Box 74"/>
            <p:cNvSpPr txBox="1">
              <a:spLocks noChangeArrowheads="1"/>
            </p:cNvSpPr>
            <p:nvPr/>
          </p:nvSpPr>
          <p:spPr bwMode="auto">
            <a:xfrm>
              <a:off x="5189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79" name="Text Box 75"/>
            <p:cNvSpPr txBox="1">
              <a:spLocks noChangeArrowheads="1"/>
            </p:cNvSpPr>
            <p:nvPr/>
          </p:nvSpPr>
          <p:spPr bwMode="auto">
            <a:xfrm>
              <a:off x="423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0" name="Text Box 76"/>
            <p:cNvSpPr txBox="1">
              <a:spLocks noChangeArrowheads="1"/>
            </p:cNvSpPr>
            <p:nvPr/>
          </p:nvSpPr>
          <p:spPr bwMode="auto">
            <a:xfrm>
              <a:off x="2310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1" name="Text Box 77"/>
            <p:cNvSpPr txBox="1">
              <a:spLocks noChangeArrowheads="1"/>
            </p:cNvSpPr>
            <p:nvPr/>
          </p:nvSpPr>
          <p:spPr bwMode="auto">
            <a:xfrm>
              <a:off x="135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2" name="Text Box 78"/>
            <p:cNvSpPr txBox="1">
              <a:spLocks noChangeArrowheads="1"/>
            </p:cNvSpPr>
            <p:nvPr/>
          </p:nvSpPr>
          <p:spPr bwMode="auto">
            <a:xfrm>
              <a:off x="116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3" name="Text Box 79"/>
            <p:cNvSpPr txBox="1">
              <a:spLocks noChangeArrowheads="1"/>
            </p:cNvSpPr>
            <p:nvPr/>
          </p:nvSpPr>
          <p:spPr bwMode="auto">
            <a:xfrm>
              <a:off x="96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4" name="Text Box 80"/>
            <p:cNvSpPr txBox="1">
              <a:spLocks noChangeArrowheads="1"/>
            </p:cNvSpPr>
            <p:nvPr/>
          </p:nvSpPr>
          <p:spPr bwMode="auto">
            <a:xfrm>
              <a:off x="1535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5" name="Text Box 81"/>
            <p:cNvSpPr txBox="1">
              <a:spLocks noChangeArrowheads="1"/>
            </p:cNvSpPr>
            <p:nvPr/>
          </p:nvSpPr>
          <p:spPr bwMode="auto">
            <a:xfrm>
              <a:off x="173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6" name="Text Box 82"/>
            <p:cNvSpPr txBox="1">
              <a:spLocks noChangeArrowheads="1"/>
            </p:cNvSpPr>
            <p:nvPr/>
          </p:nvSpPr>
          <p:spPr bwMode="auto">
            <a:xfrm>
              <a:off x="191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7" name="Text Box 83"/>
            <p:cNvSpPr txBox="1">
              <a:spLocks noChangeArrowheads="1"/>
            </p:cNvSpPr>
            <p:nvPr/>
          </p:nvSpPr>
          <p:spPr bwMode="auto">
            <a:xfrm>
              <a:off x="211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8" name="Text Box 84"/>
            <p:cNvSpPr txBox="1">
              <a:spLocks noChangeArrowheads="1"/>
            </p:cNvSpPr>
            <p:nvPr/>
          </p:nvSpPr>
          <p:spPr bwMode="auto">
            <a:xfrm>
              <a:off x="249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89" name="Text Box 85"/>
            <p:cNvSpPr txBox="1">
              <a:spLocks noChangeArrowheads="1"/>
            </p:cNvSpPr>
            <p:nvPr/>
          </p:nvSpPr>
          <p:spPr bwMode="auto">
            <a:xfrm>
              <a:off x="2691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0" name="Text Box 86"/>
            <p:cNvSpPr txBox="1">
              <a:spLocks noChangeArrowheads="1"/>
            </p:cNvSpPr>
            <p:nvPr/>
          </p:nvSpPr>
          <p:spPr bwMode="auto">
            <a:xfrm>
              <a:off x="326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1" name="Text Box 87"/>
            <p:cNvSpPr txBox="1">
              <a:spLocks noChangeArrowheads="1"/>
            </p:cNvSpPr>
            <p:nvPr/>
          </p:nvSpPr>
          <p:spPr bwMode="auto">
            <a:xfrm>
              <a:off x="384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2" name="Text Box 88"/>
            <p:cNvSpPr txBox="1">
              <a:spLocks noChangeArrowheads="1"/>
            </p:cNvSpPr>
            <p:nvPr/>
          </p:nvSpPr>
          <p:spPr bwMode="auto">
            <a:xfrm>
              <a:off x="442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3" name="Text Box 89"/>
            <p:cNvSpPr txBox="1">
              <a:spLocks noChangeArrowheads="1"/>
            </p:cNvSpPr>
            <p:nvPr/>
          </p:nvSpPr>
          <p:spPr bwMode="auto">
            <a:xfrm>
              <a:off x="538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4" name="Text Box 90"/>
            <p:cNvSpPr txBox="1">
              <a:spLocks noChangeArrowheads="1"/>
            </p:cNvSpPr>
            <p:nvPr/>
          </p:nvSpPr>
          <p:spPr bwMode="auto">
            <a:xfrm>
              <a:off x="346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5" name="Text Box 91"/>
            <p:cNvSpPr txBox="1">
              <a:spLocks noChangeArrowheads="1"/>
            </p:cNvSpPr>
            <p:nvPr/>
          </p:nvSpPr>
          <p:spPr bwMode="auto">
            <a:xfrm>
              <a:off x="404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6" name="Text Box 92"/>
            <p:cNvSpPr txBox="1">
              <a:spLocks noChangeArrowheads="1"/>
            </p:cNvSpPr>
            <p:nvPr/>
          </p:nvSpPr>
          <p:spPr bwMode="auto">
            <a:xfrm>
              <a:off x="4811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7" name="Text Box 93"/>
            <p:cNvSpPr txBox="1">
              <a:spLocks noChangeArrowheads="1"/>
            </p:cNvSpPr>
            <p:nvPr/>
          </p:nvSpPr>
          <p:spPr bwMode="auto">
            <a:xfrm>
              <a:off x="5003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8" name="Text Box 94"/>
            <p:cNvSpPr txBox="1">
              <a:spLocks noChangeArrowheads="1"/>
            </p:cNvSpPr>
            <p:nvPr/>
          </p:nvSpPr>
          <p:spPr bwMode="auto">
            <a:xfrm>
              <a:off x="365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0799" name="Text Box 95"/>
            <p:cNvSpPr txBox="1">
              <a:spLocks noChangeArrowheads="1"/>
            </p:cNvSpPr>
            <p:nvPr/>
          </p:nvSpPr>
          <p:spPr bwMode="auto">
            <a:xfrm>
              <a:off x="461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474208" name="AutoShape 96"/>
          <p:cNvSpPr>
            <a:spLocks noChangeArrowheads="1"/>
          </p:cNvSpPr>
          <p:nvPr/>
        </p:nvSpPr>
        <p:spPr bwMode="auto">
          <a:xfrm>
            <a:off x="5891213" y="3873500"/>
            <a:ext cx="1143000" cy="533400"/>
          </a:xfrm>
          <a:prstGeom prst="curvedDownArrow">
            <a:avLst>
              <a:gd name="adj1" fmla="val 37500"/>
              <a:gd name="adj2" fmla="val 85714"/>
              <a:gd name="adj3" fmla="val 38394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74209" name="Group 97"/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30746" name="Group 98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30748" name="Oval 99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0749" name="Oval 100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0747" name="Text Box 101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74214" name="Group 102"/>
          <p:cNvGrpSpPr>
            <a:grpSpLocks/>
          </p:cNvGrpSpPr>
          <p:nvPr/>
        </p:nvGrpSpPr>
        <p:grpSpPr bwMode="auto">
          <a:xfrm>
            <a:off x="6281738" y="4462463"/>
            <a:ext cx="2171700" cy="1714500"/>
            <a:chOff x="4080" y="3240"/>
            <a:chExt cx="1368" cy="1080"/>
          </a:xfrm>
        </p:grpSpPr>
        <p:sp>
          <p:nvSpPr>
            <p:cNvPr id="30740" name="AutoShape 103"/>
            <p:cNvSpPr>
              <a:spLocks noChangeArrowheads="1"/>
            </p:cNvSpPr>
            <p:nvPr/>
          </p:nvSpPr>
          <p:spPr bwMode="auto">
            <a:xfrm>
              <a:off x="4368" y="3240"/>
              <a:ext cx="1080" cy="1080"/>
            </a:xfrm>
            <a:custGeom>
              <a:avLst/>
              <a:gdLst>
                <a:gd name="T0" fmla="*/ 27 w 21600"/>
                <a:gd name="T1" fmla="*/ 0 h 21600"/>
                <a:gd name="T2" fmla="*/ 3 w 21600"/>
                <a:gd name="T3" fmla="*/ 26 h 21600"/>
                <a:gd name="T4" fmla="*/ 27 w 21600"/>
                <a:gd name="T5" fmla="*/ 6 h 21600"/>
                <a:gd name="T6" fmla="*/ 61 w 21600"/>
                <a:gd name="T7" fmla="*/ 26 h 21600"/>
                <a:gd name="T8" fmla="*/ 51 w 21600"/>
                <a:gd name="T9" fmla="*/ 36 h 21600"/>
                <a:gd name="T10" fmla="*/ 42 w 21600"/>
                <a:gd name="T11" fmla="*/ 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51" y="10640"/>
                  </a:moveTo>
                  <a:cubicBezTo>
                    <a:pt x="19264" y="5979"/>
                    <a:pt x="15461" y="2247"/>
                    <a:pt x="10800" y="2247"/>
                  </a:cubicBezTo>
                  <a:cubicBezTo>
                    <a:pt x="6216" y="2246"/>
                    <a:pt x="2447" y="5860"/>
                    <a:pt x="2254" y="10440"/>
                  </a:cubicBezTo>
                  <a:lnTo>
                    <a:pt x="9" y="10346"/>
                  </a:lnTo>
                  <a:cubicBezTo>
                    <a:pt x="252" y="4563"/>
                    <a:pt x="5011" y="-1"/>
                    <a:pt x="10800" y="0"/>
                  </a:cubicBezTo>
                  <a:cubicBezTo>
                    <a:pt x="16685" y="0"/>
                    <a:pt x="21488" y="4713"/>
                    <a:pt x="21598" y="10597"/>
                  </a:cubicBezTo>
                  <a:lnTo>
                    <a:pt x="24297" y="10547"/>
                  </a:lnTo>
                  <a:lnTo>
                    <a:pt x="20547" y="14442"/>
                  </a:lnTo>
                  <a:lnTo>
                    <a:pt x="16651" y="10690"/>
                  </a:lnTo>
                  <a:lnTo>
                    <a:pt x="19351" y="1064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0741" name="Group 104"/>
            <p:cNvGrpSpPr>
              <a:grpSpLocks/>
            </p:cNvGrpSpPr>
            <p:nvPr/>
          </p:nvGrpSpPr>
          <p:grpSpPr bwMode="auto">
            <a:xfrm>
              <a:off x="4080" y="3504"/>
              <a:ext cx="894" cy="768"/>
              <a:chOff x="2736" y="2995"/>
              <a:chExt cx="894" cy="768"/>
            </a:xfrm>
          </p:grpSpPr>
          <p:grpSp>
            <p:nvGrpSpPr>
              <p:cNvPr id="30742" name="Group 105"/>
              <p:cNvGrpSpPr>
                <a:grpSpLocks/>
              </p:cNvGrpSpPr>
              <p:nvPr/>
            </p:nvGrpSpPr>
            <p:grpSpPr bwMode="auto">
              <a:xfrm>
                <a:off x="2874" y="2995"/>
                <a:ext cx="756" cy="461"/>
                <a:chOff x="2874" y="2995"/>
                <a:chExt cx="756" cy="461"/>
              </a:xfrm>
            </p:grpSpPr>
            <p:sp>
              <p:nvSpPr>
                <p:cNvPr id="30744" name="Line 106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74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74" y="2995"/>
                  <a:ext cx="756" cy="36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58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B7C1EB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mtClean="0">
                      <a:solidFill>
                        <a:srgbClr val="0F116A"/>
                      </a:solidFill>
                    </a:rPr>
                    <a:t>tRNA</a:t>
                  </a:r>
                  <a:endParaRPr lang="en-US" sz="4000" b="1" smtClean="0">
                    <a:solidFill>
                      <a:srgbClr val="660066"/>
                    </a:solidFill>
                    <a:latin typeface="Times" pitchFamily="84" charset="0"/>
                  </a:endParaRPr>
                </a:p>
              </p:txBody>
            </p:sp>
          </p:grpSp>
          <p:sp>
            <p:nvSpPr>
              <p:cNvPr id="30743" name="AutoShape 108"/>
              <p:cNvSpPr>
                <a:spLocks noChangeArrowheads="1"/>
              </p:cNvSpPr>
              <p:nvPr/>
            </p:nvSpPr>
            <p:spPr bwMode="auto">
              <a:xfrm>
                <a:off x="2736" y="3434"/>
                <a:ext cx="384" cy="329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smtClean="0">
                    <a:solidFill>
                      <a:srgbClr val="FFFFFF"/>
                    </a:solidFill>
                  </a:rPr>
                  <a:t>aa</a:t>
                </a:r>
                <a:endParaRPr lang="en-US" sz="900" smtClean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4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47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4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2" grpId="0" animBg="1"/>
      <p:bldP spid="474124" grpId="0" animBg="1"/>
      <p:bldP spid="474125" grpId="0" animBg="1"/>
      <p:bldP spid="474127" grpId="0" animBg="1"/>
      <p:bldP spid="474129" grpId="0"/>
      <p:bldP spid="474132" grpId="0" animBg="1"/>
      <p:bldP spid="474133" grpId="0"/>
      <p:bldP spid="474134" grpId="0" animBg="1"/>
      <p:bldP spid="47420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2"/>
          <p:cNvSpPr txBox="1">
            <a:spLocks noChangeArrowheads="1"/>
          </p:cNvSpPr>
          <p:nvPr/>
        </p:nvSpPr>
        <p:spPr bwMode="auto">
          <a:xfrm>
            <a:off x="6248400" y="32004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protein</a:t>
            </a:r>
            <a:endParaRPr lang="en-US" smtClean="0">
              <a:solidFill>
                <a:srgbClr val="000005"/>
              </a:solidFill>
            </a:endParaRPr>
          </a:p>
        </p:txBody>
      </p:sp>
      <p:grpSp>
        <p:nvGrpSpPr>
          <p:cNvPr id="476163" name="Group 3"/>
          <p:cNvGrpSpPr>
            <a:grpSpLocks/>
          </p:cNvGrpSpPr>
          <p:nvPr/>
        </p:nvGrpSpPr>
        <p:grpSpPr bwMode="auto">
          <a:xfrm>
            <a:off x="6781800" y="165100"/>
            <a:ext cx="1460500" cy="4057650"/>
            <a:chOff x="4704" y="576"/>
            <a:chExt cx="920" cy="2556"/>
          </a:xfrm>
        </p:grpSpPr>
        <p:pic>
          <p:nvPicPr>
            <p:cNvPr id="3176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2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3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5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Oval 14"/>
          <p:cNvSpPr>
            <a:spLocks noChangeArrowheads="1"/>
          </p:cNvSpPr>
          <p:nvPr/>
        </p:nvSpPr>
        <p:spPr bwMode="auto">
          <a:xfrm>
            <a:off x="-1676400" y="304800"/>
            <a:ext cx="5181600" cy="65532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6175" name="AutoShape 15"/>
          <p:cNvSpPr>
            <a:spLocks noChangeArrowheads="1"/>
          </p:cNvSpPr>
          <p:nvPr/>
        </p:nvSpPr>
        <p:spPr bwMode="auto">
          <a:xfrm>
            <a:off x="1371600" y="3317875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pic>
        <p:nvPicPr>
          <p:cNvPr id="3175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14600"/>
            <a:ext cx="2946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9375"/>
            <a:ext cx="2171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6178" name="Group 18"/>
          <p:cNvGrpSpPr>
            <a:grpSpLocks/>
          </p:cNvGrpSpPr>
          <p:nvPr/>
        </p:nvGrpSpPr>
        <p:grpSpPr bwMode="auto">
          <a:xfrm>
            <a:off x="2971800" y="2730500"/>
            <a:ext cx="1714500" cy="1943100"/>
            <a:chOff x="5661" y="3964"/>
            <a:chExt cx="2700" cy="3060"/>
          </a:xfrm>
        </p:grpSpPr>
        <p:pic>
          <p:nvPicPr>
            <p:cNvPr id="31763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5" name="Picture 2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6182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14700"/>
            <a:ext cx="21193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83" name="AutoShape 23"/>
          <p:cNvSpPr>
            <a:spLocks noChangeArrowheads="1"/>
          </p:cNvSpPr>
          <p:nvPr/>
        </p:nvSpPr>
        <p:spPr bwMode="auto">
          <a:xfrm>
            <a:off x="4800600" y="3336925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6184" name="AutoShape 24"/>
          <p:cNvSpPr>
            <a:spLocks noChangeArrowheads="1"/>
          </p:cNvSpPr>
          <p:nvPr/>
        </p:nvSpPr>
        <p:spPr bwMode="auto">
          <a:xfrm>
            <a:off x="4876800" y="5143500"/>
            <a:ext cx="1714500" cy="1714500"/>
          </a:xfrm>
          <a:custGeom>
            <a:avLst/>
            <a:gdLst>
              <a:gd name="T0" fmla="*/ 54889003 w 21600"/>
              <a:gd name="T1" fmla="*/ 1278969 h 21600"/>
              <a:gd name="T2" fmla="*/ 7239159 w 21600"/>
              <a:gd name="T3" fmla="*/ 76304061 h 21600"/>
              <a:gd name="T4" fmla="*/ 57472183 w 21600"/>
              <a:gd name="T5" fmla="*/ 14396403 h 21600"/>
              <a:gd name="T6" fmla="*/ 150371413 w 21600"/>
              <a:gd name="T7" fmla="*/ 46673294 h 21600"/>
              <a:gd name="T8" fmla="*/ 133385560 w 21600"/>
              <a:gd name="T9" fmla="*/ 75560555 h 21600"/>
              <a:gd name="T10" fmla="*/ 104498299 w 21600"/>
              <a:gd name="T11" fmla="*/ 585810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8620"/>
                </a:moveTo>
                <a:cubicBezTo>
                  <a:pt x="18206" y="4793"/>
                  <a:pt x="14753" y="2122"/>
                  <a:pt x="10800" y="2122"/>
                </a:cubicBezTo>
                <a:cubicBezTo>
                  <a:pt x="6007" y="2122"/>
                  <a:pt x="2122" y="6007"/>
                  <a:pt x="2122" y="10800"/>
                </a:cubicBezTo>
                <a:cubicBezTo>
                  <a:pt x="2121" y="11190"/>
                  <a:pt x="2148" y="11581"/>
                  <a:pt x="2201" y="11968"/>
                </a:cubicBezTo>
                <a:lnTo>
                  <a:pt x="98" y="12254"/>
                </a:lnTo>
                <a:cubicBezTo>
                  <a:pt x="32" y="11772"/>
                  <a:pt x="0" y="1128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9" y="-1"/>
                  <a:pt x="20017" y="3324"/>
                  <a:pt x="21253" y="8087"/>
                </a:cubicBezTo>
                <a:lnTo>
                  <a:pt x="23867" y="7408"/>
                </a:lnTo>
                <a:lnTo>
                  <a:pt x="21171" y="11993"/>
                </a:lnTo>
                <a:lnTo>
                  <a:pt x="16586" y="9298"/>
                </a:lnTo>
                <a:lnTo>
                  <a:pt x="19199" y="862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pic>
        <p:nvPicPr>
          <p:cNvPr id="476185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1413"/>
            <a:ext cx="24384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86" name="Text Box 26"/>
          <p:cNvSpPr txBox="1">
            <a:spLocks noChangeArrowheads="1"/>
          </p:cNvSpPr>
          <p:nvPr/>
        </p:nvSpPr>
        <p:spPr bwMode="auto">
          <a:xfrm>
            <a:off x="1371600" y="20574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transcription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1758" name="Text Box 27"/>
          <p:cNvSpPr txBox="1">
            <a:spLocks noChangeArrowheads="1"/>
          </p:cNvSpPr>
          <p:nvPr/>
        </p:nvSpPr>
        <p:spPr bwMode="auto">
          <a:xfrm>
            <a:off x="4191000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0005"/>
              </a:solidFill>
            </a:endParaRPr>
          </a:p>
        </p:txBody>
      </p:sp>
      <p:sp>
        <p:nvSpPr>
          <p:cNvPr id="31759" name="Text Box 28"/>
          <p:cNvSpPr txBox="1">
            <a:spLocks noChangeArrowheads="1"/>
          </p:cNvSpPr>
          <p:nvPr/>
        </p:nvSpPr>
        <p:spPr bwMode="auto">
          <a:xfrm>
            <a:off x="304800" y="55626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0005"/>
              </a:solidFill>
            </a:endParaRPr>
          </a:p>
        </p:txBody>
      </p:sp>
      <p:sp>
        <p:nvSpPr>
          <p:cNvPr id="476189" name="Text Box 29"/>
          <p:cNvSpPr txBox="1">
            <a:spLocks noChangeArrowheads="1"/>
          </p:cNvSpPr>
          <p:nvPr/>
        </p:nvSpPr>
        <p:spPr bwMode="auto">
          <a:xfrm>
            <a:off x="4343400" y="20574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B7C1EB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translation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476190" name="AutoShape 30"/>
          <p:cNvSpPr>
            <a:spLocks noChangeArrowheads="1"/>
          </p:cNvSpPr>
          <p:nvPr/>
        </p:nvSpPr>
        <p:spPr bwMode="auto">
          <a:xfrm rot="5400000">
            <a:off x="7359650" y="455612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76191" name="Rectangle 31"/>
          <p:cNvSpPr>
            <a:spLocks noChangeArrowheads="1"/>
          </p:cNvSpPr>
          <p:nvPr/>
        </p:nvSpPr>
        <p:spPr bwMode="auto">
          <a:xfrm>
            <a:off x="7932738" y="5929313"/>
            <a:ext cx="952500" cy="579437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trait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xit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xit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20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7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/>
      <p:bldP spid="476175" grpId="0" animBg="1"/>
      <p:bldP spid="476183" grpId="0" animBg="1"/>
      <p:bldP spid="476184" grpId="0" animBg="1"/>
      <p:bldP spid="476186" grpId="0"/>
      <p:bldP spid="476189" grpId="0"/>
      <p:bldP spid="476190" grpId="0" animBg="1"/>
      <p:bldP spid="4761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 rot="647819">
            <a:off x="3567392" y="1147461"/>
            <a:ext cx="4760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DNA copied?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Base pairing suggests that it will allow each side to serve as a </a:t>
            </a:r>
            <a:r>
              <a:rPr lang="en-US" b="1" u="sng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for a new strand</a:t>
            </a:r>
          </a:p>
        </p:txBody>
      </p:sp>
    </p:spTree>
    <p:extLst>
      <p:ext uri="{BB962C8B-B14F-4D97-AF65-F5344CB8AC3E}">
        <p14:creationId xmlns:p14="http://schemas.microsoft.com/office/powerpoint/2010/main" val="3226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pic>
        <p:nvPicPr>
          <p:cNvPr id="32771" name="Picture 3" descr="trans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317625"/>
            <a:ext cx="780573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"/>
          <a:stretch>
            <a:fillRect/>
          </a:stretch>
        </p:blipFill>
        <p:spPr bwMode="auto">
          <a:xfrm>
            <a:off x="3302000" y="276225"/>
            <a:ext cx="584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2413" y="3078163"/>
            <a:ext cx="2562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F116A"/>
                </a:solidFill>
              </a:rPr>
              <a:t>Can you tell the story?</a:t>
            </a: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2325688" y="549275"/>
            <a:ext cx="1009650" cy="5492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FFFF"/>
                </a:solidFill>
              </a:rPr>
              <a:t>DNA</a:t>
            </a:r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768350" y="1389063"/>
            <a:ext cx="2513013" cy="5492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FFFF"/>
                </a:solidFill>
              </a:rPr>
              <a:t>transcription</a:t>
            </a: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670050" y="4360863"/>
            <a:ext cx="1898650" cy="5492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FFFF"/>
                </a:solidFill>
              </a:rPr>
              <a:t>ribosome</a:t>
            </a: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6946900" y="5146675"/>
            <a:ext cx="1136650" cy="5492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FFFF"/>
                </a:solidFill>
              </a:rPr>
              <a:t>tRNA</a:t>
            </a:r>
          </a:p>
        </p:txBody>
      </p:sp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7810500" y="1533525"/>
            <a:ext cx="931863" cy="7016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</a:rPr>
              <a:t>amino</a:t>
            </a:r>
            <a:br>
              <a:rPr lang="en-US" sz="2000" b="1" smtClean="0">
                <a:solidFill>
                  <a:srgbClr val="FFFFFF"/>
                </a:solidFill>
              </a:rPr>
            </a:br>
            <a:r>
              <a:rPr lang="en-US" sz="2000" b="1" smtClean="0">
                <a:solidFill>
                  <a:srgbClr val="FFFFFF"/>
                </a:solidFill>
              </a:rPr>
              <a:t>acids</a:t>
            </a:r>
            <a:endParaRPr lang="en-US" sz="3000" b="1" smtClean="0">
              <a:solidFill>
                <a:srgbClr val="FFFFFF"/>
              </a:solidFill>
            </a:endParaRP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6199188" y="4111625"/>
            <a:ext cx="1303337" cy="4889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FFFFFF"/>
                </a:solidFill>
              </a:rPr>
              <a:t>protein</a:t>
            </a:r>
            <a:endParaRPr lang="en-US" sz="3000" b="1" smtClean="0">
              <a:solidFill>
                <a:srgbClr val="FFFFFF"/>
              </a:solidFill>
            </a:endParaRPr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1241425" y="5716588"/>
            <a:ext cx="2132013" cy="5492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FFFF"/>
                </a:solidFill>
              </a:rPr>
              <a:t>translation</a:t>
            </a:r>
          </a:p>
        </p:txBody>
      </p:sp>
      <p:sp>
        <p:nvSpPr>
          <p:cNvPr id="428043" name="Rectangle 11"/>
          <p:cNvSpPr>
            <a:spLocks noChangeArrowheads="1"/>
          </p:cNvSpPr>
          <p:nvPr/>
        </p:nvSpPr>
        <p:spPr bwMode="auto">
          <a:xfrm>
            <a:off x="2093913" y="2236788"/>
            <a:ext cx="1347787" cy="5492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FFFFFF"/>
                </a:solidFill>
              </a:rPr>
              <a:t>mRNA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5834063" y="5451475"/>
            <a:ext cx="660400" cy="860425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 autoUpdateAnimBg="0"/>
      <p:bldP spid="428037" grpId="0" animBg="1" autoUpdateAnimBg="0"/>
      <p:bldP spid="428038" grpId="0" animBg="1" autoUpdateAnimBg="0"/>
      <p:bldP spid="428043" grpId="0" animBg="1" autoUpdateAnimBg="0"/>
      <p:bldP spid="4280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>
                <a:solidFill>
                  <a:srgbClr val="40458C"/>
                </a:solidFill>
              </a:rPr>
              <a:t>2005-2006</a:t>
            </a:r>
            <a:endParaRPr lang="en-US" sz="1400" b="0" smtClean="0">
              <a:solidFill>
                <a:srgbClr val="40458C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mtClean="0"/>
              <a:t>Any 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99" name="Group 35"/>
          <p:cNvGrpSpPr>
            <a:grpSpLocks/>
          </p:cNvGrpSpPr>
          <p:nvPr/>
        </p:nvGrpSpPr>
        <p:grpSpPr bwMode="auto">
          <a:xfrm>
            <a:off x="4319588" y="4760913"/>
            <a:ext cx="4821237" cy="585787"/>
            <a:chOff x="967" y="2160"/>
            <a:chExt cx="4744" cy="576"/>
          </a:xfrm>
        </p:grpSpPr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5879" name="Group 39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35946" name="Rectangle 4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47" name="Oval 4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80" name="Group 42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35944" name="Rectangle 43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45" name="Oval 44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81" name="Group 45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35942" name="Rectangle 46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43" name="Oval 47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82" name="Group 48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35940" name="Rectangle 4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41" name="Oval 50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83" name="Group 51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35938" name="Rectangle 5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39" name="Oval 5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5884" name="Rectangle 54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85" name="Oval 55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86" name="Rectangle 56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87" name="Rectangle 57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88" name="Rectangle 58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5889" name="Group 59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35936" name="Rectangle 60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37" name="Oval 6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5890" name="Rectangle 62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5891" name="Group 63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35934" name="Rectangle 6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35" name="Oval 65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92" name="Group 66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35932" name="Rectangle 67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33" name="Oval 68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93" name="Group 69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35930" name="Rectangle 70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31" name="Oval 71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94" name="Group 72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35928" name="Rectangle 7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29" name="Oval 74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5895" name="Group 75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35926" name="Rectangle 76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927" name="Oval 77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5896" name="Rectangle 78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97" name="Rectangle 79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98" name="Rectangle 80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899" name="Rectangle 81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900" name="Rectangle 82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901" name="Rectangle 83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5902" name="Text Box 84"/>
            <p:cNvSpPr txBox="1">
              <a:spLocks noChangeArrowheads="1"/>
            </p:cNvSpPr>
            <p:nvPr/>
          </p:nvSpPr>
          <p:spPr bwMode="auto">
            <a:xfrm>
              <a:off x="2888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3" name="Text Box 85"/>
            <p:cNvSpPr txBox="1">
              <a:spLocks noChangeArrowheads="1"/>
            </p:cNvSpPr>
            <p:nvPr/>
          </p:nvSpPr>
          <p:spPr bwMode="auto">
            <a:xfrm>
              <a:off x="307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4" name="Text Box 86"/>
            <p:cNvSpPr txBox="1">
              <a:spLocks noChangeArrowheads="1"/>
            </p:cNvSpPr>
            <p:nvPr/>
          </p:nvSpPr>
          <p:spPr bwMode="auto">
            <a:xfrm>
              <a:off x="5189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5" name="Text Box 87"/>
            <p:cNvSpPr txBox="1">
              <a:spLocks noChangeArrowheads="1"/>
            </p:cNvSpPr>
            <p:nvPr/>
          </p:nvSpPr>
          <p:spPr bwMode="auto">
            <a:xfrm>
              <a:off x="423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6" name="Text Box 88"/>
            <p:cNvSpPr txBox="1">
              <a:spLocks noChangeArrowheads="1"/>
            </p:cNvSpPr>
            <p:nvPr/>
          </p:nvSpPr>
          <p:spPr bwMode="auto">
            <a:xfrm>
              <a:off x="2310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7" name="Text Box 89"/>
            <p:cNvSpPr txBox="1">
              <a:spLocks noChangeArrowheads="1"/>
            </p:cNvSpPr>
            <p:nvPr/>
          </p:nvSpPr>
          <p:spPr bwMode="auto">
            <a:xfrm>
              <a:off x="135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8" name="Text Box 90"/>
            <p:cNvSpPr txBox="1">
              <a:spLocks noChangeArrowheads="1"/>
            </p:cNvSpPr>
            <p:nvPr/>
          </p:nvSpPr>
          <p:spPr bwMode="auto">
            <a:xfrm>
              <a:off x="116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09" name="Text Box 91"/>
            <p:cNvSpPr txBox="1">
              <a:spLocks noChangeArrowheads="1"/>
            </p:cNvSpPr>
            <p:nvPr/>
          </p:nvSpPr>
          <p:spPr bwMode="auto">
            <a:xfrm>
              <a:off x="96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0" name="Text Box 92"/>
            <p:cNvSpPr txBox="1">
              <a:spLocks noChangeArrowheads="1"/>
            </p:cNvSpPr>
            <p:nvPr/>
          </p:nvSpPr>
          <p:spPr bwMode="auto">
            <a:xfrm>
              <a:off x="1535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1" name="Text Box 93"/>
            <p:cNvSpPr txBox="1">
              <a:spLocks noChangeArrowheads="1"/>
            </p:cNvSpPr>
            <p:nvPr/>
          </p:nvSpPr>
          <p:spPr bwMode="auto">
            <a:xfrm>
              <a:off x="173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2" name="Text Box 94"/>
            <p:cNvSpPr txBox="1">
              <a:spLocks noChangeArrowheads="1"/>
            </p:cNvSpPr>
            <p:nvPr/>
          </p:nvSpPr>
          <p:spPr bwMode="auto">
            <a:xfrm>
              <a:off x="191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3" name="Text Box 95"/>
            <p:cNvSpPr txBox="1">
              <a:spLocks noChangeArrowheads="1"/>
            </p:cNvSpPr>
            <p:nvPr/>
          </p:nvSpPr>
          <p:spPr bwMode="auto">
            <a:xfrm>
              <a:off x="211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4" name="Text Box 96"/>
            <p:cNvSpPr txBox="1">
              <a:spLocks noChangeArrowheads="1"/>
            </p:cNvSpPr>
            <p:nvPr/>
          </p:nvSpPr>
          <p:spPr bwMode="auto">
            <a:xfrm>
              <a:off x="249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5" name="Text Box 97"/>
            <p:cNvSpPr txBox="1">
              <a:spLocks noChangeArrowheads="1"/>
            </p:cNvSpPr>
            <p:nvPr/>
          </p:nvSpPr>
          <p:spPr bwMode="auto">
            <a:xfrm>
              <a:off x="2691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6" name="Text Box 98"/>
            <p:cNvSpPr txBox="1">
              <a:spLocks noChangeArrowheads="1"/>
            </p:cNvSpPr>
            <p:nvPr/>
          </p:nvSpPr>
          <p:spPr bwMode="auto">
            <a:xfrm>
              <a:off x="326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7" name="Text Box 99"/>
            <p:cNvSpPr txBox="1">
              <a:spLocks noChangeArrowheads="1"/>
            </p:cNvSpPr>
            <p:nvPr/>
          </p:nvSpPr>
          <p:spPr bwMode="auto">
            <a:xfrm>
              <a:off x="384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8" name="Text Box 100"/>
            <p:cNvSpPr txBox="1">
              <a:spLocks noChangeArrowheads="1"/>
            </p:cNvSpPr>
            <p:nvPr/>
          </p:nvSpPr>
          <p:spPr bwMode="auto">
            <a:xfrm>
              <a:off x="442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19" name="Text Box 101"/>
            <p:cNvSpPr txBox="1">
              <a:spLocks noChangeArrowheads="1"/>
            </p:cNvSpPr>
            <p:nvPr/>
          </p:nvSpPr>
          <p:spPr bwMode="auto">
            <a:xfrm>
              <a:off x="538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20" name="Text Box 102"/>
            <p:cNvSpPr txBox="1">
              <a:spLocks noChangeArrowheads="1"/>
            </p:cNvSpPr>
            <p:nvPr/>
          </p:nvSpPr>
          <p:spPr bwMode="auto">
            <a:xfrm>
              <a:off x="346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21" name="Text Box 103"/>
            <p:cNvSpPr txBox="1">
              <a:spLocks noChangeArrowheads="1"/>
            </p:cNvSpPr>
            <p:nvPr/>
          </p:nvSpPr>
          <p:spPr bwMode="auto">
            <a:xfrm>
              <a:off x="404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22" name="Text Box 104"/>
            <p:cNvSpPr txBox="1">
              <a:spLocks noChangeArrowheads="1"/>
            </p:cNvSpPr>
            <p:nvPr/>
          </p:nvSpPr>
          <p:spPr bwMode="auto">
            <a:xfrm>
              <a:off x="4811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23" name="Text Box 105"/>
            <p:cNvSpPr txBox="1">
              <a:spLocks noChangeArrowheads="1"/>
            </p:cNvSpPr>
            <p:nvPr/>
          </p:nvSpPr>
          <p:spPr bwMode="auto">
            <a:xfrm>
              <a:off x="5003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24" name="Text Box 106"/>
            <p:cNvSpPr txBox="1">
              <a:spLocks noChangeArrowheads="1"/>
            </p:cNvSpPr>
            <p:nvPr/>
          </p:nvSpPr>
          <p:spPr bwMode="auto">
            <a:xfrm>
              <a:off x="365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5925" name="Text Box 107"/>
            <p:cNvSpPr txBox="1">
              <a:spLocks noChangeArrowheads="1"/>
            </p:cNvSpPr>
            <p:nvPr/>
          </p:nvSpPr>
          <p:spPr bwMode="auto">
            <a:xfrm>
              <a:off x="461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446466" name="AutoShape 2"/>
          <p:cNvSpPr>
            <a:spLocks noChangeArrowheads="1"/>
          </p:cNvSpPr>
          <p:nvPr/>
        </p:nvSpPr>
        <p:spPr bwMode="auto">
          <a:xfrm>
            <a:off x="5891213" y="3873500"/>
            <a:ext cx="1143000" cy="533400"/>
          </a:xfrm>
          <a:prstGeom prst="curvedDownArrow">
            <a:avLst>
              <a:gd name="adj1" fmla="val 37500"/>
              <a:gd name="adj2" fmla="val 85714"/>
              <a:gd name="adj3" fmla="val 38394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46467" name="Group 3"/>
          <p:cNvGrpSpPr>
            <a:grpSpLocks/>
          </p:cNvGrpSpPr>
          <p:nvPr/>
        </p:nvGrpSpPr>
        <p:grpSpPr bwMode="auto">
          <a:xfrm>
            <a:off x="6375400" y="1692275"/>
            <a:ext cx="2057400" cy="3189288"/>
            <a:chOff x="4272" y="1248"/>
            <a:chExt cx="1296" cy="2009"/>
          </a:xfrm>
        </p:grpSpPr>
        <p:sp>
          <p:nvSpPr>
            <p:cNvPr id="35869" name="AutoShape 4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5870" name="AutoShape 5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5871" name="AutoShape 6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5872" name="AutoShape 7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5873" name="AutoShape 8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35874" name="AutoShape 9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5875" name="AutoShape 10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5845" name="Oval 11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46476" name="Rectangle 12"/>
          <p:cNvSpPr>
            <a:spLocks noChangeArrowheads="1"/>
          </p:cNvSpPr>
          <p:nvPr/>
        </p:nvSpPr>
        <p:spPr bwMode="auto">
          <a:xfrm>
            <a:off x="6989763" y="3168650"/>
            <a:ext cx="2078037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protein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46477" name="AutoShape 13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46478" name="Rectangle 14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mRNA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3584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sp>
        <p:nvSpPr>
          <p:cNvPr id="446480" name="AutoShape 16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35851" name="Rectangle 17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DNA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46482" name="Text Box 18"/>
          <p:cNvSpPr txBox="1">
            <a:spLocks noChangeArrowheads="1"/>
          </p:cNvSpPr>
          <p:nvPr/>
        </p:nvSpPr>
        <p:spPr bwMode="auto">
          <a:xfrm>
            <a:off x="2057400" y="28956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transcription</a:t>
            </a: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446483" name="Text Box 19"/>
          <p:cNvSpPr txBox="1">
            <a:spLocks noChangeArrowheads="1"/>
          </p:cNvSpPr>
          <p:nvPr/>
        </p:nvSpPr>
        <p:spPr bwMode="auto">
          <a:xfrm>
            <a:off x="5562600" y="28956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translation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35854" name="Text Box 20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3581400" y="64008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6604"/>
              </a:solidFill>
            </a:endParaRPr>
          </a:p>
        </p:txBody>
      </p:sp>
      <p:grpSp>
        <p:nvGrpSpPr>
          <p:cNvPr id="446486" name="Group 22"/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35865" name="Group 23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35867" name="Oval 24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5868" name="Oval 25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46491" name="Group 27"/>
          <p:cNvGrpSpPr>
            <a:grpSpLocks/>
          </p:cNvGrpSpPr>
          <p:nvPr/>
        </p:nvGrpSpPr>
        <p:grpSpPr bwMode="auto">
          <a:xfrm>
            <a:off x="6281738" y="4462463"/>
            <a:ext cx="2171700" cy="1714500"/>
            <a:chOff x="4080" y="3240"/>
            <a:chExt cx="1368" cy="1080"/>
          </a:xfrm>
        </p:grpSpPr>
        <p:sp>
          <p:nvSpPr>
            <p:cNvPr id="35859" name="AutoShape 28"/>
            <p:cNvSpPr>
              <a:spLocks noChangeArrowheads="1"/>
            </p:cNvSpPr>
            <p:nvPr/>
          </p:nvSpPr>
          <p:spPr bwMode="auto">
            <a:xfrm>
              <a:off x="4368" y="3240"/>
              <a:ext cx="1080" cy="1080"/>
            </a:xfrm>
            <a:custGeom>
              <a:avLst/>
              <a:gdLst>
                <a:gd name="T0" fmla="*/ 27 w 21600"/>
                <a:gd name="T1" fmla="*/ 0 h 21600"/>
                <a:gd name="T2" fmla="*/ 3 w 21600"/>
                <a:gd name="T3" fmla="*/ 26 h 21600"/>
                <a:gd name="T4" fmla="*/ 27 w 21600"/>
                <a:gd name="T5" fmla="*/ 6 h 21600"/>
                <a:gd name="T6" fmla="*/ 61 w 21600"/>
                <a:gd name="T7" fmla="*/ 26 h 21600"/>
                <a:gd name="T8" fmla="*/ 51 w 21600"/>
                <a:gd name="T9" fmla="*/ 36 h 21600"/>
                <a:gd name="T10" fmla="*/ 42 w 21600"/>
                <a:gd name="T11" fmla="*/ 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51" y="10640"/>
                  </a:moveTo>
                  <a:cubicBezTo>
                    <a:pt x="19264" y="5979"/>
                    <a:pt x="15461" y="2247"/>
                    <a:pt x="10800" y="2247"/>
                  </a:cubicBezTo>
                  <a:cubicBezTo>
                    <a:pt x="6216" y="2246"/>
                    <a:pt x="2447" y="5860"/>
                    <a:pt x="2254" y="10440"/>
                  </a:cubicBezTo>
                  <a:lnTo>
                    <a:pt x="9" y="10346"/>
                  </a:lnTo>
                  <a:cubicBezTo>
                    <a:pt x="252" y="4563"/>
                    <a:pt x="5011" y="-1"/>
                    <a:pt x="10800" y="0"/>
                  </a:cubicBezTo>
                  <a:cubicBezTo>
                    <a:pt x="16685" y="0"/>
                    <a:pt x="21488" y="4713"/>
                    <a:pt x="21598" y="10597"/>
                  </a:cubicBezTo>
                  <a:lnTo>
                    <a:pt x="24297" y="10547"/>
                  </a:lnTo>
                  <a:lnTo>
                    <a:pt x="20547" y="14442"/>
                  </a:lnTo>
                  <a:lnTo>
                    <a:pt x="16651" y="10690"/>
                  </a:lnTo>
                  <a:lnTo>
                    <a:pt x="19351" y="1064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5860" name="Group 29"/>
            <p:cNvGrpSpPr>
              <a:grpSpLocks/>
            </p:cNvGrpSpPr>
            <p:nvPr/>
          </p:nvGrpSpPr>
          <p:grpSpPr bwMode="auto">
            <a:xfrm>
              <a:off x="4080" y="3504"/>
              <a:ext cx="894" cy="768"/>
              <a:chOff x="2736" y="2995"/>
              <a:chExt cx="894" cy="768"/>
            </a:xfrm>
          </p:grpSpPr>
          <p:grpSp>
            <p:nvGrpSpPr>
              <p:cNvPr id="35861" name="Group 30"/>
              <p:cNvGrpSpPr>
                <a:grpSpLocks/>
              </p:cNvGrpSpPr>
              <p:nvPr/>
            </p:nvGrpSpPr>
            <p:grpSpPr bwMode="auto">
              <a:xfrm>
                <a:off x="2874" y="2995"/>
                <a:ext cx="756" cy="461"/>
                <a:chOff x="2874" y="2995"/>
                <a:chExt cx="756" cy="461"/>
              </a:xfrm>
            </p:grpSpPr>
            <p:sp>
              <p:nvSpPr>
                <p:cNvPr id="35863" name="Line 31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864" name="Rectangle 32"/>
                <p:cNvSpPr>
                  <a:spLocks noChangeArrowheads="1"/>
                </p:cNvSpPr>
                <p:nvPr/>
              </p:nvSpPr>
              <p:spPr bwMode="auto">
                <a:xfrm>
                  <a:off x="2874" y="2995"/>
                  <a:ext cx="756" cy="36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58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B7C1EB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mtClean="0">
                      <a:solidFill>
                        <a:srgbClr val="0F116A"/>
                      </a:solidFill>
                    </a:rPr>
                    <a:t>tRNA</a:t>
                  </a:r>
                  <a:endParaRPr lang="en-US" sz="4000" b="1" smtClean="0">
                    <a:solidFill>
                      <a:srgbClr val="660066"/>
                    </a:solidFill>
                    <a:latin typeface="Times" pitchFamily="84" charset="0"/>
                  </a:endParaRPr>
                </a:p>
              </p:txBody>
            </p:sp>
          </p:grpSp>
          <p:sp>
            <p:nvSpPr>
              <p:cNvPr id="35862" name="AutoShape 33"/>
              <p:cNvSpPr>
                <a:spLocks noChangeArrowheads="1"/>
              </p:cNvSpPr>
              <p:nvPr/>
            </p:nvSpPr>
            <p:spPr bwMode="auto">
              <a:xfrm>
                <a:off x="2736" y="3434"/>
                <a:ext cx="384" cy="329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smtClean="0">
                    <a:solidFill>
                      <a:srgbClr val="FFFFFF"/>
                    </a:solidFill>
                  </a:rPr>
                  <a:t>aa</a:t>
                </a:r>
                <a:endParaRPr lang="en-US" sz="9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46498" name="Rectangle 34"/>
          <p:cNvSpPr>
            <a:spLocks noChangeArrowheads="1"/>
          </p:cNvSpPr>
          <p:nvPr/>
        </p:nvSpPr>
        <p:spPr bwMode="auto">
          <a:xfrm>
            <a:off x="4343400" y="1235075"/>
            <a:ext cx="46482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F116A"/>
                </a:solidFill>
              </a:rPr>
              <a:t>Who is the transporter?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CC0000"/>
                </a:solidFill>
              </a:rPr>
              <a:t>tRNA transports amino acids</a:t>
            </a:r>
            <a:endParaRPr lang="en-US" sz="2400" b="1" smtClean="0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nimBg="1"/>
      <p:bldP spid="446476" grpId="0" animBg="1"/>
      <p:bldP spid="446477" grpId="0" animBg="1"/>
      <p:bldP spid="446478" grpId="0" animBg="1"/>
      <p:bldP spid="446480" grpId="0" animBg="1"/>
      <p:bldP spid="446482" grpId="0"/>
      <p:bldP spid="446483" grpId="0"/>
      <p:bldP spid="4464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11"/>
          <p:cNvSpPr>
            <a:spLocks noChangeArrowheads="1"/>
          </p:cNvSpPr>
          <p:nvPr/>
        </p:nvSpPr>
        <p:spPr bwMode="auto">
          <a:xfrm>
            <a:off x="-6096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05588" name="Group 84"/>
          <p:cNvGrpSpPr>
            <a:grpSpLocks/>
          </p:cNvGrpSpPr>
          <p:nvPr/>
        </p:nvGrpSpPr>
        <p:grpSpPr bwMode="auto">
          <a:xfrm>
            <a:off x="4333875" y="4760913"/>
            <a:ext cx="4821238" cy="585787"/>
            <a:chOff x="967" y="2160"/>
            <a:chExt cx="4744" cy="576"/>
          </a:xfrm>
        </p:grpSpPr>
        <p:sp>
          <p:nvSpPr>
            <p:cNvPr id="36899" name="Rectangle 85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00" name="Rectangle 86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01" name="Rectangle 87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6902" name="Group 88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36969" name="Rectangle 8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70" name="Oval 90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03" name="Group 91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36967" name="Rectangle 9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68" name="Oval 9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04" name="Group 94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36965" name="Rectangle 9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66" name="Oval 9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05" name="Group 97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36963" name="Rectangle 9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64" name="Oval 9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06" name="Group 100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36961" name="Rectangle 10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62" name="Oval 10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6907" name="Rectangle 103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08" name="Oval 104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09" name="Rectangle 105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10" name="Rectangle 106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11" name="Rectangle 107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6912" name="Group 108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36959" name="Rectangle 109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60" name="Oval 110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6913" name="Rectangle 111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6914" name="Group 112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36957" name="Rectangle 113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58" name="Oval 114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15" name="Group 115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36955" name="Rectangle 116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56" name="Oval 117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16" name="Group 118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36953" name="Rectangle 11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54" name="Oval 12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17" name="Group 121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36951" name="Rectangle 12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52" name="Oval 12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36918" name="Group 124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36949" name="Rectangle 12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950" name="Oval 12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6919" name="Rectangle 127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20" name="Rectangle 128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21" name="Rectangle 129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22" name="Rectangle 130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23" name="Rectangle 131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24" name="Rectangle 132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sp>
          <p:nvSpPr>
            <p:cNvPr id="36925" name="Text Box 133"/>
            <p:cNvSpPr txBox="1">
              <a:spLocks noChangeArrowheads="1"/>
            </p:cNvSpPr>
            <p:nvPr/>
          </p:nvSpPr>
          <p:spPr bwMode="auto">
            <a:xfrm>
              <a:off x="2888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26" name="Text Box 134"/>
            <p:cNvSpPr txBox="1">
              <a:spLocks noChangeArrowheads="1"/>
            </p:cNvSpPr>
            <p:nvPr/>
          </p:nvSpPr>
          <p:spPr bwMode="auto">
            <a:xfrm>
              <a:off x="307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27" name="Text Box 135"/>
            <p:cNvSpPr txBox="1">
              <a:spLocks noChangeArrowheads="1"/>
            </p:cNvSpPr>
            <p:nvPr/>
          </p:nvSpPr>
          <p:spPr bwMode="auto">
            <a:xfrm>
              <a:off x="5189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28" name="Text Box 136"/>
            <p:cNvSpPr txBox="1">
              <a:spLocks noChangeArrowheads="1"/>
            </p:cNvSpPr>
            <p:nvPr/>
          </p:nvSpPr>
          <p:spPr bwMode="auto">
            <a:xfrm>
              <a:off x="423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29" name="Text Box 137"/>
            <p:cNvSpPr txBox="1">
              <a:spLocks noChangeArrowheads="1"/>
            </p:cNvSpPr>
            <p:nvPr/>
          </p:nvSpPr>
          <p:spPr bwMode="auto">
            <a:xfrm>
              <a:off x="2310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0" name="Text Box 138"/>
            <p:cNvSpPr txBox="1">
              <a:spLocks noChangeArrowheads="1"/>
            </p:cNvSpPr>
            <p:nvPr/>
          </p:nvSpPr>
          <p:spPr bwMode="auto">
            <a:xfrm>
              <a:off x="135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1" name="Text Box 139"/>
            <p:cNvSpPr txBox="1">
              <a:spLocks noChangeArrowheads="1"/>
            </p:cNvSpPr>
            <p:nvPr/>
          </p:nvSpPr>
          <p:spPr bwMode="auto">
            <a:xfrm>
              <a:off x="116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C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2" name="Text Box 140"/>
            <p:cNvSpPr txBox="1">
              <a:spLocks noChangeArrowheads="1"/>
            </p:cNvSpPr>
            <p:nvPr/>
          </p:nvSpPr>
          <p:spPr bwMode="auto">
            <a:xfrm>
              <a:off x="96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3" name="Text Box 141"/>
            <p:cNvSpPr txBox="1">
              <a:spLocks noChangeArrowheads="1"/>
            </p:cNvSpPr>
            <p:nvPr/>
          </p:nvSpPr>
          <p:spPr bwMode="auto">
            <a:xfrm>
              <a:off x="1535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4" name="Text Box 142"/>
            <p:cNvSpPr txBox="1">
              <a:spLocks noChangeArrowheads="1"/>
            </p:cNvSpPr>
            <p:nvPr/>
          </p:nvSpPr>
          <p:spPr bwMode="auto">
            <a:xfrm>
              <a:off x="173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5" name="Text Box 143"/>
            <p:cNvSpPr txBox="1">
              <a:spLocks noChangeArrowheads="1"/>
            </p:cNvSpPr>
            <p:nvPr/>
          </p:nvSpPr>
          <p:spPr bwMode="auto">
            <a:xfrm>
              <a:off x="191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6" name="Text Box 144"/>
            <p:cNvSpPr txBox="1">
              <a:spLocks noChangeArrowheads="1"/>
            </p:cNvSpPr>
            <p:nvPr/>
          </p:nvSpPr>
          <p:spPr bwMode="auto">
            <a:xfrm>
              <a:off x="2113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7" name="Text Box 145"/>
            <p:cNvSpPr txBox="1">
              <a:spLocks noChangeArrowheads="1"/>
            </p:cNvSpPr>
            <p:nvPr/>
          </p:nvSpPr>
          <p:spPr bwMode="auto">
            <a:xfrm>
              <a:off x="249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8" name="Text Box 146"/>
            <p:cNvSpPr txBox="1">
              <a:spLocks noChangeArrowheads="1"/>
            </p:cNvSpPr>
            <p:nvPr/>
          </p:nvSpPr>
          <p:spPr bwMode="auto">
            <a:xfrm>
              <a:off x="2691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39" name="Text Box 147"/>
            <p:cNvSpPr txBox="1">
              <a:spLocks noChangeArrowheads="1"/>
            </p:cNvSpPr>
            <p:nvPr/>
          </p:nvSpPr>
          <p:spPr bwMode="auto">
            <a:xfrm>
              <a:off x="326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0" name="Text Box 148"/>
            <p:cNvSpPr txBox="1">
              <a:spLocks noChangeArrowheads="1"/>
            </p:cNvSpPr>
            <p:nvPr/>
          </p:nvSpPr>
          <p:spPr bwMode="auto">
            <a:xfrm>
              <a:off x="384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1" name="Text Box 149"/>
            <p:cNvSpPr txBox="1">
              <a:spLocks noChangeArrowheads="1"/>
            </p:cNvSpPr>
            <p:nvPr/>
          </p:nvSpPr>
          <p:spPr bwMode="auto">
            <a:xfrm>
              <a:off x="4422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2" name="Text Box 150"/>
            <p:cNvSpPr txBox="1">
              <a:spLocks noChangeArrowheads="1"/>
            </p:cNvSpPr>
            <p:nvPr/>
          </p:nvSpPr>
          <p:spPr bwMode="auto">
            <a:xfrm>
              <a:off x="5386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A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3" name="Text Box 151"/>
            <p:cNvSpPr txBox="1">
              <a:spLocks noChangeArrowheads="1"/>
            </p:cNvSpPr>
            <p:nvPr/>
          </p:nvSpPr>
          <p:spPr bwMode="auto">
            <a:xfrm>
              <a:off x="3468" y="2294"/>
              <a:ext cx="33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4" name="Text Box 152"/>
            <p:cNvSpPr txBox="1">
              <a:spLocks noChangeArrowheads="1"/>
            </p:cNvSpPr>
            <p:nvPr/>
          </p:nvSpPr>
          <p:spPr bwMode="auto">
            <a:xfrm>
              <a:off x="4044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5" name="Text Box 153"/>
            <p:cNvSpPr txBox="1">
              <a:spLocks noChangeArrowheads="1"/>
            </p:cNvSpPr>
            <p:nvPr/>
          </p:nvSpPr>
          <p:spPr bwMode="auto">
            <a:xfrm>
              <a:off x="4811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6" name="Text Box 154"/>
            <p:cNvSpPr txBox="1">
              <a:spLocks noChangeArrowheads="1"/>
            </p:cNvSpPr>
            <p:nvPr/>
          </p:nvSpPr>
          <p:spPr bwMode="auto">
            <a:xfrm>
              <a:off x="5003" y="2294"/>
              <a:ext cx="3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G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7" name="Text Box 155"/>
            <p:cNvSpPr txBox="1">
              <a:spLocks noChangeArrowheads="1"/>
            </p:cNvSpPr>
            <p:nvPr/>
          </p:nvSpPr>
          <p:spPr bwMode="auto">
            <a:xfrm>
              <a:off x="3657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  <p:sp>
          <p:nvSpPr>
            <p:cNvPr id="36948" name="Text Box 156"/>
            <p:cNvSpPr txBox="1">
              <a:spLocks noChangeArrowheads="1"/>
            </p:cNvSpPr>
            <p:nvPr/>
          </p:nvSpPr>
          <p:spPr bwMode="auto">
            <a:xfrm>
              <a:off x="4614" y="2294"/>
              <a:ext cx="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FFFFF"/>
                  </a:solidFill>
                  <a:ea typeface="ＭＳ Ｐゴシック" pitchFamily="1" charset="-128"/>
                </a:rPr>
                <a:t>U</a:t>
              </a:r>
              <a:endParaRPr lang="en-US" sz="2000" smtClean="0">
                <a:solidFill>
                  <a:srgbClr val="FFFFFF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405506" name="AutoShape 2"/>
          <p:cNvSpPr>
            <a:spLocks noChangeArrowheads="1"/>
          </p:cNvSpPr>
          <p:nvPr/>
        </p:nvSpPr>
        <p:spPr bwMode="auto">
          <a:xfrm>
            <a:off x="5891213" y="3873500"/>
            <a:ext cx="1143000" cy="533400"/>
          </a:xfrm>
          <a:prstGeom prst="curvedDownArrow">
            <a:avLst>
              <a:gd name="adj1" fmla="val 37500"/>
              <a:gd name="adj2" fmla="val 85714"/>
              <a:gd name="adj3" fmla="val 38394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grpSp>
        <p:nvGrpSpPr>
          <p:cNvPr id="405507" name="Group 3"/>
          <p:cNvGrpSpPr>
            <a:grpSpLocks/>
          </p:cNvGrpSpPr>
          <p:nvPr/>
        </p:nvGrpSpPr>
        <p:grpSpPr bwMode="auto">
          <a:xfrm>
            <a:off x="6375400" y="1692275"/>
            <a:ext cx="2057400" cy="3189288"/>
            <a:chOff x="4272" y="1248"/>
            <a:chExt cx="1296" cy="2009"/>
          </a:xfrm>
        </p:grpSpPr>
        <p:sp>
          <p:nvSpPr>
            <p:cNvPr id="36892" name="AutoShape 4"/>
            <p:cNvSpPr>
              <a:spLocks noChangeArrowheads="1"/>
            </p:cNvSpPr>
            <p:nvPr/>
          </p:nvSpPr>
          <p:spPr bwMode="auto">
            <a:xfrm>
              <a:off x="4896" y="249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6893" name="AutoShape 5"/>
            <p:cNvSpPr>
              <a:spLocks noChangeArrowheads="1"/>
            </p:cNvSpPr>
            <p:nvPr/>
          </p:nvSpPr>
          <p:spPr bwMode="auto">
            <a:xfrm>
              <a:off x="5088" y="216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6894" name="AutoShape 6"/>
            <p:cNvSpPr>
              <a:spLocks noChangeArrowheads="1"/>
            </p:cNvSpPr>
            <p:nvPr/>
          </p:nvSpPr>
          <p:spPr bwMode="auto">
            <a:xfrm>
              <a:off x="5184" y="1776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6895" name="AutoShape 7"/>
            <p:cNvSpPr>
              <a:spLocks noChangeArrowheads="1"/>
            </p:cNvSpPr>
            <p:nvPr/>
          </p:nvSpPr>
          <p:spPr bwMode="auto">
            <a:xfrm>
              <a:off x="4848" y="1584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6896" name="AutoShape 8"/>
            <p:cNvSpPr>
              <a:spLocks noChangeArrowheads="1"/>
            </p:cNvSpPr>
            <p:nvPr/>
          </p:nvSpPr>
          <p:spPr bwMode="auto">
            <a:xfrm>
              <a:off x="5040" y="124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40458C"/>
                </a:solidFill>
              </a:endParaRPr>
            </a:p>
          </p:txBody>
        </p:sp>
        <p:sp>
          <p:nvSpPr>
            <p:cNvPr id="36897" name="AutoShape 9"/>
            <p:cNvSpPr>
              <a:spLocks noChangeArrowheads="1"/>
            </p:cNvSpPr>
            <p:nvPr/>
          </p:nvSpPr>
          <p:spPr bwMode="auto">
            <a:xfrm>
              <a:off x="4272" y="2928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  <p:sp>
          <p:nvSpPr>
            <p:cNvPr id="36898" name="AutoShape 10"/>
            <p:cNvSpPr>
              <a:spLocks noChangeArrowheads="1"/>
            </p:cNvSpPr>
            <p:nvPr/>
          </p:nvSpPr>
          <p:spPr bwMode="auto">
            <a:xfrm>
              <a:off x="4512" y="2640"/>
              <a:ext cx="384" cy="329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FFFF"/>
                  </a:solidFill>
                </a:rPr>
                <a:t>aa</a:t>
              </a:r>
              <a:endParaRPr lang="en-US" sz="9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05516" name="Rectangle 12"/>
          <p:cNvSpPr>
            <a:spLocks noChangeArrowheads="1"/>
          </p:cNvSpPr>
          <p:nvPr/>
        </p:nvSpPr>
        <p:spPr bwMode="auto">
          <a:xfrm>
            <a:off x="6989763" y="3168650"/>
            <a:ext cx="2078037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protein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05517" name="AutoShape 13"/>
          <p:cNvSpPr>
            <a:spLocks noChangeArrowheads="1"/>
          </p:cNvSpPr>
          <p:nvPr/>
        </p:nvSpPr>
        <p:spPr bwMode="auto">
          <a:xfrm>
            <a:off x="5257800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405518" name="Rectangle 14"/>
          <p:cNvSpPr>
            <a:spLocks noChangeArrowheads="1"/>
          </p:cNvSpPr>
          <p:nvPr/>
        </p:nvSpPr>
        <p:spPr bwMode="auto">
          <a:xfrm>
            <a:off x="3638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mRNA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3687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sp>
        <p:nvSpPr>
          <p:cNvPr id="405520" name="AutoShape 16"/>
          <p:cNvSpPr>
            <a:spLocks noChangeArrowheads="1"/>
          </p:cNvSpPr>
          <p:nvPr/>
        </p:nvSpPr>
        <p:spPr bwMode="auto">
          <a:xfrm>
            <a:off x="1828800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sp>
        <p:nvSpPr>
          <p:cNvPr id="36875" name="Rectangle 17"/>
          <p:cNvSpPr>
            <a:spLocks noChangeArrowheads="1"/>
          </p:cNvSpPr>
          <p:nvPr/>
        </p:nvSpPr>
        <p:spPr bwMode="auto">
          <a:xfrm>
            <a:off x="609600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F116A"/>
                </a:solidFill>
              </a:rPr>
              <a:t>DNA</a:t>
            </a:r>
            <a:endParaRPr lang="en-US" sz="4000" b="1" smtClean="0">
              <a:solidFill>
                <a:srgbClr val="660066"/>
              </a:solidFill>
            </a:endParaRPr>
          </a:p>
        </p:txBody>
      </p:sp>
      <p:sp>
        <p:nvSpPr>
          <p:cNvPr id="405522" name="Text Box 18"/>
          <p:cNvSpPr txBox="1">
            <a:spLocks noChangeArrowheads="1"/>
          </p:cNvSpPr>
          <p:nvPr/>
        </p:nvSpPr>
        <p:spPr bwMode="auto">
          <a:xfrm>
            <a:off x="2057400" y="2895600"/>
            <a:ext cx="204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transcription</a:t>
            </a: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405523" name="Text Box 19"/>
          <p:cNvSpPr txBox="1">
            <a:spLocks noChangeArrowheads="1"/>
          </p:cNvSpPr>
          <p:nvPr/>
        </p:nvSpPr>
        <p:spPr bwMode="auto">
          <a:xfrm>
            <a:off x="5562600" y="2895600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</a:rPr>
              <a:t>translation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36878" name="Text Box 20"/>
          <p:cNvSpPr txBox="1">
            <a:spLocks noChangeArrowheads="1"/>
          </p:cNvSpPr>
          <p:nvPr/>
        </p:nvSpPr>
        <p:spPr bwMode="auto">
          <a:xfrm>
            <a:off x="1414463" y="60960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nucleus</a:t>
            </a:r>
            <a:endParaRPr lang="en-US" smtClean="0">
              <a:solidFill>
                <a:srgbClr val="006604"/>
              </a:solidFill>
            </a:endParaRPr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auto">
          <a:xfrm>
            <a:off x="4284663" y="60960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5"/>
                </a:solidFill>
              </a:rPr>
              <a:t>cytoplasm</a:t>
            </a:r>
            <a:endParaRPr lang="en-US" smtClean="0">
              <a:solidFill>
                <a:srgbClr val="006604"/>
              </a:solidFill>
            </a:endParaRPr>
          </a:p>
        </p:txBody>
      </p:sp>
      <p:grpSp>
        <p:nvGrpSpPr>
          <p:cNvPr id="405526" name="Group 22"/>
          <p:cNvGrpSpPr>
            <a:grpSpLocks/>
          </p:cNvGrpSpPr>
          <p:nvPr/>
        </p:nvGrpSpPr>
        <p:grpSpPr bwMode="auto">
          <a:xfrm>
            <a:off x="5129213" y="4483100"/>
            <a:ext cx="1736725" cy="1054100"/>
            <a:chOff x="3381" y="1298"/>
            <a:chExt cx="1094" cy="664"/>
          </a:xfrm>
        </p:grpSpPr>
        <p:grpSp>
          <p:nvGrpSpPr>
            <p:cNvPr id="36888" name="Group 23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36890" name="Oval 24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36891" name="Oval 25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36889" name="Text Box 26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0458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7C1EB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5"/>
                  </a:solidFill>
                </a:rPr>
                <a:t>ribosome</a:t>
              </a:r>
              <a:endParaRPr lang="en-US" smtClean="0">
                <a:solidFill>
                  <a:srgbClr val="40458C"/>
                </a:solidFill>
              </a:endParaRPr>
            </a:p>
          </p:txBody>
        </p:sp>
      </p:grpSp>
      <p:grpSp>
        <p:nvGrpSpPr>
          <p:cNvPr id="405531" name="Group 27"/>
          <p:cNvGrpSpPr>
            <a:grpSpLocks/>
          </p:cNvGrpSpPr>
          <p:nvPr/>
        </p:nvGrpSpPr>
        <p:grpSpPr bwMode="auto">
          <a:xfrm>
            <a:off x="6281738" y="4462463"/>
            <a:ext cx="2171700" cy="1714500"/>
            <a:chOff x="4080" y="3240"/>
            <a:chExt cx="1368" cy="1080"/>
          </a:xfrm>
        </p:grpSpPr>
        <p:sp>
          <p:nvSpPr>
            <p:cNvPr id="36882" name="AutoShape 28"/>
            <p:cNvSpPr>
              <a:spLocks noChangeArrowheads="1"/>
            </p:cNvSpPr>
            <p:nvPr/>
          </p:nvSpPr>
          <p:spPr bwMode="auto">
            <a:xfrm>
              <a:off x="4368" y="3240"/>
              <a:ext cx="1080" cy="1080"/>
            </a:xfrm>
            <a:custGeom>
              <a:avLst/>
              <a:gdLst>
                <a:gd name="T0" fmla="*/ 27 w 21600"/>
                <a:gd name="T1" fmla="*/ 0 h 21600"/>
                <a:gd name="T2" fmla="*/ 3 w 21600"/>
                <a:gd name="T3" fmla="*/ 26 h 21600"/>
                <a:gd name="T4" fmla="*/ 27 w 21600"/>
                <a:gd name="T5" fmla="*/ 6 h 21600"/>
                <a:gd name="T6" fmla="*/ 61 w 21600"/>
                <a:gd name="T7" fmla="*/ 26 h 21600"/>
                <a:gd name="T8" fmla="*/ 51 w 21600"/>
                <a:gd name="T9" fmla="*/ 36 h 21600"/>
                <a:gd name="T10" fmla="*/ 42 w 21600"/>
                <a:gd name="T11" fmla="*/ 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51" y="10640"/>
                  </a:moveTo>
                  <a:cubicBezTo>
                    <a:pt x="19264" y="5979"/>
                    <a:pt x="15461" y="2247"/>
                    <a:pt x="10800" y="2247"/>
                  </a:cubicBezTo>
                  <a:cubicBezTo>
                    <a:pt x="6216" y="2246"/>
                    <a:pt x="2447" y="5860"/>
                    <a:pt x="2254" y="10440"/>
                  </a:cubicBezTo>
                  <a:lnTo>
                    <a:pt x="9" y="10346"/>
                  </a:lnTo>
                  <a:cubicBezTo>
                    <a:pt x="252" y="4563"/>
                    <a:pt x="5011" y="-1"/>
                    <a:pt x="10800" y="0"/>
                  </a:cubicBezTo>
                  <a:cubicBezTo>
                    <a:pt x="16685" y="0"/>
                    <a:pt x="21488" y="4713"/>
                    <a:pt x="21598" y="10597"/>
                  </a:cubicBezTo>
                  <a:lnTo>
                    <a:pt x="24297" y="10547"/>
                  </a:lnTo>
                  <a:lnTo>
                    <a:pt x="20547" y="14442"/>
                  </a:lnTo>
                  <a:lnTo>
                    <a:pt x="16651" y="10690"/>
                  </a:lnTo>
                  <a:lnTo>
                    <a:pt x="19351" y="1064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458C"/>
                </a:solidFill>
              </a:endParaRPr>
            </a:p>
          </p:txBody>
        </p:sp>
        <p:grpSp>
          <p:nvGrpSpPr>
            <p:cNvPr id="36883" name="Group 29"/>
            <p:cNvGrpSpPr>
              <a:grpSpLocks/>
            </p:cNvGrpSpPr>
            <p:nvPr/>
          </p:nvGrpSpPr>
          <p:grpSpPr bwMode="auto">
            <a:xfrm>
              <a:off x="4080" y="3504"/>
              <a:ext cx="894" cy="768"/>
              <a:chOff x="2736" y="2995"/>
              <a:chExt cx="894" cy="768"/>
            </a:xfrm>
          </p:grpSpPr>
          <p:grpSp>
            <p:nvGrpSpPr>
              <p:cNvPr id="36884" name="Group 30"/>
              <p:cNvGrpSpPr>
                <a:grpSpLocks/>
              </p:cNvGrpSpPr>
              <p:nvPr/>
            </p:nvGrpSpPr>
            <p:grpSpPr bwMode="auto">
              <a:xfrm>
                <a:off x="2874" y="2995"/>
                <a:ext cx="756" cy="461"/>
                <a:chOff x="2874" y="2995"/>
                <a:chExt cx="756" cy="461"/>
              </a:xfrm>
            </p:grpSpPr>
            <p:sp>
              <p:nvSpPr>
                <p:cNvPr id="36886" name="Line 31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887" name="Rectangle 32"/>
                <p:cNvSpPr>
                  <a:spLocks noChangeArrowheads="1"/>
                </p:cNvSpPr>
                <p:nvPr/>
              </p:nvSpPr>
              <p:spPr bwMode="auto">
                <a:xfrm>
                  <a:off x="2874" y="2995"/>
                  <a:ext cx="756" cy="36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58C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B7C1EB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mtClean="0">
                      <a:solidFill>
                        <a:srgbClr val="0F116A"/>
                      </a:solidFill>
                    </a:rPr>
                    <a:t>tRNA</a:t>
                  </a:r>
                  <a:endParaRPr lang="en-US" sz="4000" b="1" smtClean="0">
                    <a:solidFill>
                      <a:srgbClr val="660066"/>
                    </a:solidFill>
                    <a:latin typeface="Times" pitchFamily="84" charset="0"/>
                  </a:endParaRPr>
                </a:p>
              </p:txBody>
            </p:sp>
          </p:grpSp>
          <p:sp>
            <p:nvSpPr>
              <p:cNvPr id="36885" name="AutoShape 33"/>
              <p:cNvSpPr>
                <a:spLocks noChangeArrowheads="1"/>
              </p:cNvSpPr>
              <p:nvPr/>
            </p:nvSpPr>
            <p:spPr bwMode="auto">
              <a:xfrm>
                <a:off x="2736" y="3434"/>
                <a:ext cx="384" cy="329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smtClean="0">
                    <a:solidFill>
                      <a:srgbClr val="FFFFFF"/>
                    </a:solidFill>
                  </a:rPr>
                  <a:t>aa</a:t>
                </a:r>
                <a:endParaRPr lang="en-US" sz="900" smtClean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10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" presetClass="exit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/>
      <p:bldP spid="405516" grpId="0" animBg="1"/>
      <p:bldP spid="405517" grpId="0" animBg="1"/>
      <p:bldP spid="405518" grpId="0" animBg="1"/>
      <p:bldP spid="405520" grpId="0" animBg="1"/>
      <p:bldP spid="405522" grpId="0"/>
      <p:bldP spid="4055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Protein Synthesis Concept Review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Summarize the flow of genetic information.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List the four ways in which the structure of RNA differs from that of DNA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Sequence the main steps of  transcription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is the genetic code?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Compare the roles of the three different types of RNA during translation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Discuss why it is important which of the two DNA strands serves as a template during translation.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does the structure of </a:t>
            </a:r>
            <a:r>
              <a:rPr lang="en-US" dirty="0" err="1" smtClean="0">
                <a:solidFill>
                  <a:srgbClr val="7030A0"/>
                </a:solidFill>
              </a:rPr>
              <a:t>tRNA</a:t>
            </a:r>
            <a:r>
              <a:rPr lang="en-US" dirty="0" smtClean="0">
                <a:solidFill>
                  <a:srgbClr val="7030A0"/>
                </a:solidFill>
              </a:rPr>
              <a:t> relate to its function in translation?</a:t>
            </a:r>
          </a:p>
        </p:txBody>
      </p:sp>
    </p:spTree>
    <p:extLst>
      <p:ext uri="{BB962C8B-B14F-4D97-AF65-F5344CB8AC3E}">
        <p14:creationId xmlns:p14="http://schemas.microsoft.com/office/powerpoint/2010/main" val="40975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Occurs in the 5’</a:t>
            </a:r>
            <a:r>
              <a:rPr lang="en-US" dirty="0" smtClean="0">
                <a:sym typeface="Wingdings" pitchFamily="2" charset="2"/>
              </a:rPr>
              <a:t>3’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direction</a:t>
            </a:r>
          </a:p>
        </p:txBody>
      </p:sp>
      <p:pic>
        <p:nvPicPr>
          <p:cNvPr id="6146" name="Picture 2" descr="http://click4biology.info/c4b/7/images/7.2/5t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4538589" cy="46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6-07-DNAReplication-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>
            <a:fillRect/>
          </a:stretch>
        </p:blipFill>
        <p:spPr bwMode="auto">
          <a:xfrm>
            <a:off x="287337" y="4044452"/>
            <a:ext cx="49704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Helicase unzips double helix at numerous places along the chromosome </a:t>
            </a:r>
            <a:r>
              <a:rPr lang="en-US" dirty="0" smtClean="0">
                <a:solidFill>
                  <a:srgbClr val="FF0000"/>
                </a:solidFill>
              </a:rPr>
              <a:t>(origins of replication)</a:t>
            </a:r>
          </a:p>
          <a:p>
            <a:pPr lvl="2"/>
            <a:r>
              <a:rPr lang="en-US" dirty="0" smtClean="0"/>
              <a:t>By breaking hydrogen bonds connecting base pairs</a:t>
            </a:r>
          </a:p>
        </p:txBody>
      </p:sp>
      <p:pic>
        <p:nvPicPr>
          <p:cNvPr id="4098" name="Picture 2" descr="http://bio1151.nicerweb.com/Locked/media/ch16/16_12EukDNARepOrigin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048000" cy="27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earn.genetics.utah.edu/archive/sloozeworm/images/dna%2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2959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Free-floating nucleotides pair, one by one, with bases on the template</a:t>
            </a:r>
          </a:p>
          <a:p>
            <a:pPr lvl="1"/>
            <a:r>
              <a:rPr lang="en-US" dirty="0" smtClean="0"/>
              <a:t>DNA polymerases bond the nucleotides together to form new strands that are </a:t>
            </a:r>
            <a:r>
              <a:rPr lang="en-US" dirty="0" smtClean="0">
                <a:solidFill>
                  <a:srgbClr val="FF0000"/>
                </a:solidFill>
              </a:rPr>
              <a:t>complementary </a:t>
            </a:r>
            <a:r>
              <a:rPr lang="en-US" dirty="0" smtClean="0"/>
              <a:t>to each template strand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tdbio.com/img/articles/DNA-replication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393561" cy="29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1280" y="291328"/>
            <a:ext cx="5257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DNA replication occurs in a smooth, continuous way on the </a:t>
            </a:r>
            <a:r>
              <a:rPr lang="en-US" sz="2500" dirty="0" smtClean="0">
                <a:solidFill>
                  <a:srgbClr val="FF0000"/>
                </a:solidFill>
              </a:rPr>
              <a:t>leading strand</a:t>
            </a:r>
            <a:r>
              <a:rPr lang="en-US" sz="2500" dirty="0" smtClean="0"/>
              <a:t>.</a:t>
            </a:r>
          </a:p>
          <a:p>
            <a:endParaRPr lang="en-US" sz="2500" dirty="0"/>
          </a:p>
          <a:p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FF0000"/>
                </a:solidFill>
              </a:rPr>
              <a:t>lagging strand </a:t>
            </a:r>
            <a:r>
              <a:rPr lang="en-US" sz="2500" dirty="0" smtClean="0"/>
              <a:t>is assembled in short pieces called Okazaki fragments. The pieces are joined together  by ligase.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1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mplate2005Regents">
  <a:themeElements>
    <a:clrScheme name="template2005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5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5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5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5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2133</Words>
  <Application>Microsoft Office PowerPoint</Application>
  <PresentationFormat>On-screen Show (4:3)</PresentationFormat>
  <Paragraphs>817</Paragraphs>
  <Slides>55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55</vt:i4>
      </vt:variant>
    </vt:vector>
  </HeadingPairs>
  <TitlesOfParts>
    <vt:vector size="89" baseType="lpstr">
      <vt:lpstr>Office Theme</vt:lpstr>
      <vt:lpstr>template2005Regents</vt:lpstr>
      <vt:lpstr>1_template2005Regents</vt:lpstr>
      <vt:lpstr>3_template2005Regents</vt:lpstr>
      <vt:lpstr>4_template2005Regents</vt:lpstr>
      <vt:lpstr>5_template2005Regents</vt:lpstr>
      <vt:lpstr>6_template2005Regents</vt:lpstr>
      <vt:lpstr>7_template2005Regents</vt:lpstr>
      <vt:lpstr>8_template2005Regents</vt:lpstr>
      <vt:lpstr>9_template2005Regents</vt:lpstr>
      <vt:lpstr>10_template2005Regents</vt:lpstr>
      <vt:lpstr>11_template2005Regents</vt:lpstr>
      <vt:lpstr>12_template2005Regents</vt:lpstr>
      <vt:lpstr>13_template2005Regents</vt:lpstr>
      <vt:lpstr>14_template2005Regents</vt:lpstr>
      <vt:lpstr>15_template2005Regents</vt:lpstr>
      <vt:lpstr>16_template2005Regents</vt:lpstr>
      <vt:lpstr>17_template2005Regents</vt:lpstr>
      <vt:lpstr>18_template2005Regents</vt:lpstr>
      <vt:lpstr>19_template2005Regents</vt:lpstr>
      <vt:lpstr>20_template2005Regents</vt:lpstr>
      <vt:lpstr>21_template2005Regents</vt:lpstr>
      <vt:lpstr>22_template2005Regents</vt:lpstr>
      <vt:lpstr>23_template2005Regents</vt:lpstr>
      <vt:lpstr>24_template2005Regents</vt:lpstr>
      <vt:lpstr>25_template2005Regents</vt:lpstr>
      <vt:lpstr>26_template2005Regents</vt:lpstr>
      <vt:lpstr>27_template2005Regents</vt:lpstr>
      <vt:lpstr>28_template2005Regents</vt:lpstr>
      <vt:lpstr>29_template2005Regents</vt:lpstr>
      <vt:lpstr>30_template2005Regents</vt:lpstr>
      <vt:lpstr>31_template2005Regents</vt:lpstr>
      <vt:lpstr>32_template2005Regents</vt:lpstr>
      <vt:lpstr>33_template2005Regents</vt:lpstr>
      <vt:lpstr>DNA Replication Objectives</vt:lpstr>
      <vt:lpstr>DNA Replication Vocabulary</vt:lpstr>
      <vt:lpstr>DNA Replication</vt:lpstr>
      <vt:lpstr>DNA Replication</vt:lpstr>
      <vt:lpstr>How is DNA copied?</vt:lpstr>
      <vt:lpstr>DNA Replication</vt:lpstr>
      <vt:lpstr>3 Steps of Replication</vt:lpstr>
      <vt:lpstr>3 Steps of Replication</vt:lpstr>
      <vt:lpstr>PowerPoint Presentation</vt:lpstr>
      <vt:lpstr>3 Steps of DNA Replication</vt:lpstr>
      <vt:lpstr>PowerPoint Presentation</vt:lpstr>
      <vt:lpstr>Quick Lab: Modeling DNA Replication</vt:lpstr>
      <vt:lpstr>DNA Replication Concept Review</vt:lpstr>
      <vt:lpstr>Protein Synthesis Objectives</vt:lpstr>
      <vt:lpstr>Protein Synthesis Vocabulary</vt:lpstr>
      <vt:lpstr>Transcription</vt:lpstr>
      <vt:lpstr>PowerPoint Presentation</vt:lpstr>
      <vt:lpstr>Bodies  Cells  DNA </vt:lpstr>
      <vt:lpstr>Structure of DNA: Paired bases</vt:lpstr>
      <vt:lpstr>DNA  Cells  Bodies</vt:lpstr>
      <vt:lpstr>DNA  Proteins  Cells  Bodies </vt:lpstr>
      <vt:lpstr>What do we know?</vt:lpstr>
      <vt:lpstr>What do we know?</vt:lpstr>
      <vt:lpstr>PowerPoint Presentation</vt:lpstr>
      <vt:lpstr>From nucleus to cytoplasm</vt:lpstr>
      <vt:lpstr>DNA vs. RNA</vt:lpstr>
      <vt:lpstr>DNA vs. RNA</vt:lpstr>
      <vt:lpstr>Transcription</vt:lpstr>
      <vt:lpstr>Matching bases of DNA &amp; RNA</vt:lpstr>
      <vt:lpstr>Matching bases of DNA &amp; RNA</vt:lpstr>
      <vt:lpstr>Matching bases of DNA &amp; RNA</vt:lpstr>
      <vt:lpstr>Matching bases of DNA &amp; RNA</vt:lpstr>
      <vt:lpstr>Modeling Transcription Activity</vt:lpstr>
      <vt:lpstr>Transcription makes three main types of RNA</vt:lpstr>
      <vt:lpstr>What do we know?</vt:lpstr>
      <vt:lpstr>From gene to protein</vt:lpstr>
      <vt:lpstr>What do we know?</vt:lpstr>
      <vt:lpstr>From gene to protein</vt:lpstr>
      <vt:lpstr>RNA to protein</vt:lpstr>
      <vt:lpstr>Translation</vt:lpstr>
      <vt:lpstr>Translation</vt:lpstr>
      <vt:lpstr>How does mRNA code for proteins?</vt:lpstr>
      <vt:lpstr>mRNA codes for proteins in triplets</vt:lpstr>
      <vt:lpstr>The mRNA code</vt:lpstr>
      <vt:lpstr>Triplet Code: must be read in the correct order</vt:lpstr>
      <vt:lpstr>How are the codons matched to amino acids?</vt:lpstr>
      <vt:lpstr>mRNA to protein = Translation</vt:lpstr>
      <vt:lpstr>From gene to protein</vt:lpstr>
      <vt:lpstr>PowerPoint Presentation</vt:lpstr>
      <vt:lpstr>From gene to protein</vt:lpstr>
      <vt:lpstr>PowerPoint Presentation</vt:lpstr>
      <vt:lpstr>Any Questions??</vt:lpstr>
      <vt:lpstr>From gene to protein</vt:lpstr>
      <vt:lpstr>From gene to protein</vt:lpstr>
      <vt:lpstr>Protein Synthesis Concept Review</vt:lpstr>
    </vt:vector>
  </TitlesOfParts>
  <Company>ACPS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Genetics</dc:title>
  <dc:creator>Michelle L. Lewis</dc:creator>
  <cp:lastModifiedBy>Ashlie Kinnaman</cp:lastModifiedBy>
  <cp:revision>71</cp:revision>
  <dcterms:created xsi:type="dcterms:W3CDTF">2013-01-07T18:21:16Z</dcterms:created>
  <dcterms:modified xsi:type="dcterms:W3CDTF">2013-02-15T19:52:26Z</dcterms:modified>
</cp:coreProperties>
</file>