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87" r:id="rId3"/>
    <p:sldId id="284" r:id="rId4"/>
    <p:sldId id="286" r:id="rId5"/>
    <p:sldId id="285" r:id="rId6"/>
    <p:sldId id="288" r:id="rId7"/>
    <p:sldId id="289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10" r:id="rId20"/>
    <p:sldId id="311" r:id="rId21"/>
    <p:sldId id="348" r:id="rId22"/>
    <p:sldId id="349" r:id="rId23"/>
    <p:sldId id="350" r:id="rId24"/>
    <p:sldId id="356" r:id="rId25"/>
    <p:sldId id="353" r:id="rId26"/>
    <p:sldId id="358" r:id="rId27"/>
    <p:sldId id="359" r:id="rId28"/>
    <p:sldId id="354" r:id="rId29"/>
    <p:sldId id="355" r:id="rId30"/>
    <p:sldId id="357" r:id="rId31"/>
    <p:sldId id="352" r:id="rId32"/>
    <p:sldId id="312" r:id="rId33"/>
    <p:sldId id="313" r:id="rId34"/>
    <p:sldId id="314" r:id="rId35"/>
    <p:sldId id="315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6329" autoAdjust="0"/>
    <p:restoredTop sz="94660"/>
  </p:normalViewPr>
  <p:slideViewPr>
    <p:cSldViewPr>
      <p:cViewPr varScale="1">
        <p:scale>
          <a:sx n="45" d="100"/>
          <a:sy n="45" d="100"/>
        </p:scale>
        <p:origin x="-8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E224-E1F3-495F-8100-F6F2E8A45496}" type="datetimeFigureOut">
              <a:rPr lang="en-US" smtClean="0"/>
              <a:pPr/>
              <a:t>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28A7-2A8A-4C4C-AEF4-38BFB42390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97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E224-E1F3-495F-8100-F6F2E8A45496}" type="datetimeFigureOut">
              <a:rPr lang="en-US" smtClean="0"/>
              <a:pPr/>
              <a:t>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28A7-2A8A-4C4C-AEF4-38BFB42390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332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E224-E1F3-495F-8100-F6F2E8A45496}" type="datetimeFigureOut">
              <a:rPr lang="en-US" smtClean="0"/>
              <a:pPr/>
              <a:t>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28A7-2A8A-4C4C-AEF4-38BFB42390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735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E224-E1F3-495F-8100-F6F2E8A45496}" type="datetimeFigureOut">
              <a:rPr lang="en-US" smtClean="0"/>
              <a:pPr/>
              <a:t>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28A7-2A8A-4C4C-AEF4-38BFB42390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76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E224-E1F3-495F-8100-F6F2E8A45496}" type="datetimeFigureOut">
              <a:rPr lang="en-US" smtClean="0"/>
              <a:pPr/>
              <a:t>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28A7-2A8A-4C4C-AEF4-38BFB42390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35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E224-E1F3-495F-8100-F6F2E8A45496}" type="datetimeFigureOut">
              <a:rPr lang="en-US" smtClean="0"/>
              <a:pPr/>
              <a:t>2/8/2013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28A7-2A8A-4C4C-AEF4-38BFB42390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50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E224-E1F3-495F-8100-F6F2E8A45496}" type="datetimeFigureOut">
              <a:rPr lang="en-US" smtClean="0"/>
              <a:pPr/>
              <a:t>2/8/2013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28A7-2A8A-4C4C-AEF4-38BFB42390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35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E224-E1F3-495F-8100-F6F2E8A45496}" type="datetimeFigureOut">
              <a:rPr lang="en-US" smtClean="0"/>
              <a:pPr/>
              <a:t>2/8/2013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28A7-2A8A-4C4C-AEF4-38BFB42390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41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E224-E1F3-495F-8100-F6F2E8A45496}" type="datetimeFigureOut">
              <a:rPr lang="en-US" smtClean="0"/>
              <a:pPr/>
              <a:t>2/8/2013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28A7-2A8A-4C4C-AEF4-38BFB42390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33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E224-E1F3-495F-8100-F6F2E8A45496}" type="datetimeFigureOut">
              <a:rPr lang="en-US" smtClean="0"/>
              <a:pPr/>
              <a:t>2/8/2013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28A7-2A8A-4C4C-AEF4-38BFB42390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47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E224-E1F3-495F-8100-F6F2E8A45496}" type="datetimeFigureOut">
              <a:rPr lang="en-US" smtClean="0"/>
              <a:pPr/>
              <a:t>2/8/2013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28A7-2A8A-4C4C-AEF4-38BFB42390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071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EE224-E1F3-495F-8100-F6F2E8A45496}" type="datetimeFigureOut">
              <a:rPr lang="en-US" smtClean="0"/>
              <a:pPr/>
              <a:t>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128A7-2A8A-4C4C-AEF4-38BFB42390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6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://www.dnatube.com/video/368/Structure-of-DNA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quia.com/files/quia/users/hlrbiology/Animations/08_DNA_and_Proteins/Griffith_Mouse_Experiment.swf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naftb.org/17/animation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highered.mcgraw-hill.com/olcweb/cgi/pluginpop.cgi?it=swf::535::535::/sites/dl/free/0072437316/120076/bio21.swf::Hershey%20and%20Chase%20Experiment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885"/>
            <a:ext cx="8686800" cy="650671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DNA, RNA and Protein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Discovery of  DNA</a:t>
            </a:r>
          </a:p>
          <a:p>
            <a:r>
              <a:rPr lang="en-US" dirty="0" smtClean="0"/>
              <a:t>DNA Structure</a:t>
            </a:r>
          </a:p>
          <a:p>
            <a:r>
              <a:rPr lang="en-US" dirty="0" smtClean="0"/>
              <a:t>DNA Replication</a:t>
            </a:r>
          </a:p>
          <a:p>
            <a:r>
              <a:rPr lang="en-US" dirty="0" smtClean="0"/>
              <a:t>Protein Synthesis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690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Rosaline Franklin 1950’s</a:t>
            </a:r>
            <a:br>
              <a:rPr lang="en-US" dirty="0" smtClean="0"/>
            </a:br>
            <a:r>
              <a:rPr lang="en-US" dirty="0" smtClean="0"/>
              <a:t>Watson and Crick 1953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558" y="1820655"/>
            <a:ext cx="5177790" cy="3340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" y="533400"/>
            <a:ext cx="2034540" cy="3207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 descr="http://massgenomics.org/wp-content/uploads/2012/10/X-ray-Diffrac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33384" y="3901030"/>
            <a:ext cx="3052445" cy="261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820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Structure of DNA</a:t>
            </a:r>
            <a:endParaRPr lang="en-US" dirty="0"/>
          </a:p>
        </p:txBody>
      </p:sp>
      <p:pic>
        <p:nvPicPr>
          <p:cNvPr id="3076" name="Picture 4" descr="http://www.accessexcellence.org/RC/VL/GG/images/structur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4724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0" y="1621006"/>
            <a:ext cx="388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DNA </a:t>
            </a:r>
            <a:r>
              <a:rPr lang="en-US" dirty="0"/>
              <a:t>is a nucleic acid made of two long chains (strands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structure is illustrated by a right handed double helix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lvl="1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5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3429000" cy="4525963"/>
          </a:xfrm>
        </p:spPr>
        <p:txBody>
          <a:bodyPr>
            <a:normAutofit fontScale="70000" lnSpcReduction="20000"/>
          </a:bodyPr>
          <a:lstStyle/>
          <a:p>
            <a:pPr lvl="1">
              <a:buFont typeface="Arial" pitchFamily="34" charset="0"/>
              <a:buChar char="•"/>
            </a:pPr>
            <a:r>
              <a:rPr lang="en-US" dirty="0"/>
              <a:t>Strands are made of repeating units called nucleotides</a:t>
            </a:r>
          </a:p>
          <a:p>
            <a:pPr lvl="1">
              <a:buFont typeface="Arial" pitchFamily="34" charset="0"/>
              <a:buChar char="•"/>
            </a:pP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/>
              <a:t>The sides of the ladder are made of a sugar-phosphate backbone</a:t>
            </a:r>
          </a:p>
          <a:p>
            <a:pPr lvl="1"/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/>
              <a:t>The rungs are bases which are connected to the other side of the ladder by hydrogen bonds.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2" descr="http://www.chemguide.co.uk/organicprops/aminoacids/dnachain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133600"/>
            <a:ext cx="4470647" cy="336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253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4648200" cy="3672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ucleotide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600200"/>
            <a:ext cx="4191000" cy="4953000"/>
          </a:xfrm>
        </p:spPr>
        <p:txBody>
          <a:bodyPr>
            <a:normAutofit fontScale="85000" lnSpcReduction="20000"/>
          </a:bodyPr>
          <a:lstStyle/>
          <a:p>
            <a:pPr marL="457200" lvl="1" indent="0">
              <a:buNone/>
            </a:pPr>
            <a:r>
              <a:rPr lang="en-US" sz="3200" dirty="0" smtClean="0"/>
              <a:t>Nucleotides have 3 parts</a:t>
            </a:r>
          </a:p>
          <a:p>
            <a:pPr lvl="1"/>
            <a:r>
              <a:rPr lang="en-US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Five </a:t>
            </a:r>
            <a:r>
              <a:rPr lang="en-US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carbon sugar</a:t>
            </a:r>
          </a:p>
          <a:p>
            <a:pPr lvl="2"/>
            <a:r>
              <a:rPr lang="en-US" dirty="0" err="1"/>
              <a:t>deoxyribose</a:t>
            </a:r>
            <a:endParaRPr lang="en-US" dirty="0"/>
          </a:p>
          <a:p>
            <a:pPr lvl="1"/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00"/>
                  </a:solidFill>
                </a:uFill>
              </a:rPr>
              <a:t>Phosphate group</a:t>
            </a:r>
          </a:p>
          <a:p>
            <a:pPr lvl="2"/>
            <a:r>
              <a:rPr lang="en-US" dirty="0"/>
              <a:t>Phosphorous (P) bonded to 4 oxygen (O) atoms</a:t>
            </a:r>
          </a:p>
          <a:p>
            <a:pPr lvl="1"/>
            <a:r>
              <a:rPr lang="en-US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Nitrogenous base</a:t>
            </a:r>
          </a:p>
          <a:p>
            <a:pPr lvl="2"/>
            <a:r>
              <a:rPr lang="en-US" dirty="0"/>
              <a:t>A, T, G, </a:t>
            </a:r>
            <a:r>
              <a:rPr lang="en-US" dirty="0" smtClean="0"/>
              <a:t>C</a:t>
            </a:r>
          </a:p>
          <a:p>
            <a:pPr marL="914400" lvl="2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Covalent bonds connect one nucleotide to the next.</a:t>
            </a:r>
          </a:p>
          <a:p>
            <a:pPr lvl="1"/>
            <a:r>
              <a:rPr lang="en-US" dirty="0" smtClean="0"/>
              <a:t>The sugar connects to the following nucleotide’s phosphate</a:t>
            </a:r>
          </a:p>
        </p:txBody>
      </p:sp>
    </p:spTree>
    <p:extLst>
      <p:ext uri="{BB962C8B-B14F-4D97-AF65-F5344CB8AC3E}">
        <p14:creationId xmlns:p14="http://schemas.microsoft.com/office/powerpoint/2010/main" val="1802368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7530984" cy="4961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74" y="-228600"/>
            <a:ext cx="8229600" cy="1143000"/>
          </a:xfrm>
        </p:spPr>
        <p:txBody>
          <a:bodyPr/>
          <a:lstStyle/>
          <a:p>
            <a:r>
              <a:rPr lang="en-US" dirty="0" smtClean="0"/>
              <a:t>Nitrogenous Complementary Bases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685800"/>
            <a:ext cx="3848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Purines have two carbon rings</a:t>
            </a:r>
          </a:p>
          <a:p>
            <a:r>
              <a:rPr lang="en-US" dirty="0" err="1" smtClean="0"/>
              <a:t>Pyrimidines</a:t>
            </a:r>
            <a:r>
              <a:rPr lang="en-US" dirty="0" smtClean="0"/>
              <a:t> have one carbon ring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01788" y="510540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Nucleotide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254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Hydrogen Bonding holds the Nitrogenous bases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3970023"/>
            <a:ext cx="3840480" cy="5257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Cytosine (C) H bonds  with Guanine (G)</a:t>
            </a:r>
            <a:endParaRPr lang="en-US" sz="1800" dirty="0"/>
          </a:p>
        </p:txBody>
      </p:sp>
      <p:pic>
        <p:nvPicPr>
          <p:cNvPr id="5122" name="Picture 2" descr="http://www.bloggang.com/data/b/bio612fc/picture/12854022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411480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bloggang.com/data/b/bio612fc/picture/12854023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7600"/>
            <a:ext cx="4363241" cy="267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29200" y="6174106"/>
            <a:ext cx="3758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Thymine (T) </a:t>
            </a:r>
            <a:r>
              <a:rPr lang="en-US" dirty="0" smtClean="0"/>
              <a:t>H bonds </a:t>
            </a:r>
            <a:r>
              <a:rPr lang="en-US" dirty="0"/>
              <a:t>with Adenine (A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212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81400" cy="1143000"/>
          </a:xfrm>
        </p:spPr>
        <p:txBody>
          <a:bodyPr>
            <a:noAutofit/>
          </a:bodyPr>
          <a:lstStyle/>
          <a:p>
            <a:r>
              <a:rPr lang="en-US" sz="1800" dirty="0"/>
              <a:t>Base Pairing rules</a:t>
            </a:r>
            <a:br>
              <a:rPr lang="en-US" sz="1800" dirty="0"/>
            </a:br>
            <a:r>
              <a:rPr lang="en-US" sz="1800" dirty="0"/>
              <a:t>Cytosine (C) bonds with Guanine (G)</a:t>
            </a:r>
            <a:br>
              <a:rPr lang="en-US" sz="1800" dirty="0"/>
            </a:br>
            <a:r>
              <a:rPr lang="en-US" sz="1800" dirty="0"/>
              <a:t>Adenine (A) bonds with Thymine (T)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learn.genetics.utah.edu/content/labs/gel/forensics/images/dna-pairi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3" y="1600200"/>
            <a:ext cx="8933597" cy="461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24801" y="187565"/>
            <a:ext cx="45227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Hydrogen bonds hold them together</a:t>
            </a:r>
            <a:br>
              <a:rPr lang="en-US" dirty="0"/>
            </a:br>
            <a:r>
              <a:rPr lang="en-US" dirty="0">
                <a:solidFill>
                  <a:srgbClr val="C00000"/>
                </a:solidFill>
              </a:rPr>
              <a:t>Because the bases are complementary, the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Strands are also complementary to each other</a:t>
            </a:r>
            <a:br>
              <a:rPr lang="en-US" dirty="0">
                <a:solidFill>
                  <a:srgbClr val="C00000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848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600200"/>
            <a:ext cx="4495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DNA model is often simplified.</a:t>
            </a:r>
          </a:p>
          <a:p>
            <a:pPr lvl="1"/>
            <a:r>
              <a:rPr lang="en-US" dirty="0" smtClean="0"/>
              <a:t>Sugar phosphate backbone is shown as a solid line.</a:t>
            </a:r>
          </a:p>
          <a:p>
            <a:pPr lvl="1"/>
            <a:r>
              <a:rPr lang="en-US" dirty="0" smtClean="0"/>
              <a:t>This allows the base pairs to be more easily seen</a:t>
            </a:r>
          </a:p>
          <a:p>
            <a:pPr lvl="1"/>
            <a:r>
              <a:rPr lang="en-US" dirty="0" smtClean="0"/>
              <a:t>They may be further simplified into just the bases…. </a:t>
            </a:r>
          </a:p>
          <a:p>
            <a:pPr marL="457200" lvl="1" indent="0">
              <a:buNone/>
            </a:pPr>
            <a:r>
              <a:rPr lang="en-US" dirty="0" smtClean="0"/>
              <a:t>		ACCTGTGAGAC</a:t>
            </a:r>
          </a:p>
          <a:p>
            <a:pPr marL="457200" lvl="1" indent="0">
              <a:buNone/>
            </a:pPr>
            <a:r>
              <a:rPr lang="en-US" dirty="0" smtClean="0"/>
              <a:t>		TGGACACTCTG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" y="1371600"/>
            <a:ext cx="3886200" cy="4983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1943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Concept Review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What piece of information did Franklin have that helped Watson and Crick determine the double helix structure of DNA?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Name the three parts of a nucleotide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Summarize the locations of covalent bonds and hydrogen bonds in a DNA molecule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Describe why the two strands of the complementary helix are considered to be complimentary.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State the base pairing rules in DNA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How do these base-pairing rules relate to the structure of DNA?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If 2.2 </a:t>
            </a:r>
            <a:r>
              <a:rPr lang="en-US" dirty="0" err="1" smtClean="0">
                <a:solidFill>
                  <a:srgbClr val="7030A0"/>
                </a:solidFill>
              </a:rPr>
              <a:t>picograms</a:t>
            </a:r>
            <a:r>
              <a:rPr lang="en-US" dirty="0" smtClean="0">
                <a:solidFill>
                  <a:srgbClr val="7030A0"/>
                </a:solidFill>
              </a:rPr>
              <a:t> of DNA could be extracted from a certain number of human muscle cells, about hos many </a:t>
            </a:r>
            <a:r>
              <a:rPr lang="en-US" dirty="0" err="1" smtClean="0">
                <a:solidFill>
                  <a:srgbClr val="7030A0"/>
                </a:solidFill>
              </a:rPr>
              <a:t>picograms</a:t>
            </a:r>
            <a:r>
              <a:rPr lang="en-US" dirty="0" smtClean="0">
                <a:solidFill>
                  <a:srgbClr val="7030A0"/>
                </a:solidFill>
              </a:rPr>
              <a:t> of DNA could be extracted from the same number of human gamete cells?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Use the base-pairing rules to determine the base sequence that is complementary to the sequence CGATTG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A plants DNA has nucleotides that are 20% thymine.  What percent of guanine would be present?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918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DNA Replication Objectives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Summarize the process of DNA replication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Identify the role of enzymes in the replication of DNA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Describe how complementary base pairing guides DNA replication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Describe how errors are corrected during DNA replication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270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Discovery of DNA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Relate how Griffith’s bacterial experiments showed that a hereditary factor was involved in transformation.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Summarize how Avery’s experiment led his group to conclude that DNA is responsible for transformation in bacteria.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Describe how Hershey and Chase’s experiment led to the conclusion that DNA, not protein, is the hereditary molecule in viruses.</a:t>
            </a:r>
          </a:p>
          <a:p>
            <a:pPr marL="0" indent="0">
              <a:buNone/>
            </a:pPr>
            <a:endParaRPr lang="en-US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Vocabulary: virulent, transformation, bacteriophage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234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DNA Replication Vocabulary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DNA replication	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helicase	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replication fork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DNA polymerase	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Semi-conservative replication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mutation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7190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DNA Replication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What is it?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The process by which DNA is copied during the cell cycle </a:t>
            </a:r>
            <a:r>
              <a:rPr lang="en-US" dirty="0" smtClean="0">
                <a:solidFill>
                  <a:srgbClr val="00B050"/>
                </a:solidFill>
              </a:rPr>
              <a:t>(what phase?)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5445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controls and carries out the process of replication?</a:t>
            </a:r>
          </a:p>
          <a:p>
            <a:pPr lvl="1"/>
            <a:r>
              <a:rPr lang="en-US" dirty="0" smtClean="0"/>
              <a:t>Enzymes! (What are they?)</a:t>
            </a:r>
          </a:p>
          <a:p>
            <a:pPr lvl="1"/>
            <a:r>
              <a:rPr lang="en-US" dirty="0" smtClean="0"/>
              <a:t>Some unzip the double helix </a:t>
            </a:r>
            <a:r>
              <a:rPr lang="en-US" sz="3200" dirty="0" smtClean="0">
                <a:solidFill>
                  <a:srgbClr val="FF0000"/>
                </a:solidFill>
              </a:rPr>
              <a:t>(</a:t>
            </a:r>
            <a:r>
              <a:rPr lang="en-US" sz="3200" b="1" dirty="0" smtClean="0">
                <a:solidFill>
                  <a:srgbClr val="FF0000"/>
                </a:solidFill>
              </a:rPr>
              <a:t>Helicase</a:t>
            </a:r>
            <a:r>
              <a:rPr lang="en-US" sz="3200" dirty="0" smtClean="0">
                <a:solidFill>
                  <a:srgbClr val="FF0000"/>
                </a:solidFill>
              </a:rPr>
              <a:t>) </a:t>
            </a:r>
            <a:r>
              <a:rPr lang="en-US" dirty="0" smtClean="0"/>
              <a:t>and others hold the strands apart while the strands serve as templates for replication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DNA polymerase</a:t>
            </a:r>
            <a:r>
              <a:rPr lang="en-US" b="1" dirty="0" smtClean="0"/>
              <a:t>: </a:t>
            </a:r>
            <a:r>
              <a:rPr lang="en-US" dirty="0" smtClean="0"/>
              <a:t>enzyme that adds and bonds together nucleotides that correspond to the template strand to form the new strand of DNA</a:t>
            </a:r>
          </a:p>
        </p:txBody>
      </p:sp>
    </p:spTree>
    <p:extLst>
      <p:ext uri="{BB962C8B-B14F-4D97-AF65-F5344CB8AC3E}">
        <p14:creationId xmlns:p14="http://schemas.microsoft.com/office/powerpoint/2010/main" val="369030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6" b="3600"/>
          <a:stretch>
            <a:fillRect/>
          </a:stretch>
        </p:blipFill>
        <p:spPr bwMode="auto">
          <a:xfrm rot="647819">
            <a:off x="3567392" y="1147461"/>
            <a:ext cx="4760913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DNA copied?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Base pairing suggests that it will allow each side to serve as a </a:t>
            </a:r>
            <a:r>
              <a:rPr lang="en-US" b="1" u="sng" dirty="0" smtClean="0">
                <a:solidFill>
                  <a:srgbClr val="FF0000"/>
                </a:solidFill>
              </a:rPr>
              <a:t>template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for a new strand</a:t>
            </a:r>
          </a:p>
        </p:txBody>
      </p:sp>
    </p:spTree>
    <p:extLst>
      <p:ext uri="{BB962C8B-B14F-4D97-AF65-F5344CB8AC3E}">
        <p14:creationId xmlns:p14="http://schemas.microsoft.com/office/powerpoint/2010/main" val="322600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Occurs in the 5’</a:t>
            </a:r>
            <a:r>
              <a:rPr lang="en-US" dirty="0" smtClean="0">
                <a:sym typeface="Wingdings" pitchFamily="2" charset="2"/>
              </a:rPr>
              <a:t>3’ 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    direction</a:t>
            </a:r>
          </a:p>
        </p:txBody>
      </p:sp>
      <p:pic>
        <p:nvPicPr>
          <p:cNvPr id="6146" name="Picture 2" descr="http://click4biology.info/c4b/7/images/7.2/5to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143000"/>
            <a:ext cx="4538589" cy="464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16-07-DNAReplication-L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24"/>
          <a:stretch>
            <a:fillRect/>
          </a:stretch>
        </p:blipFill>
        <p:spPr bwMode="auto">
          <a:xfrm>
            <a:off x="287337" y="4044452"/>
            <a:ext cx="4970463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78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Steps of 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1:</a:t>
            </a:r>
          </a:p>
          <a:p>
            <a:pPr lvl="1"/>
            <a:r>
              <a:rPr lang="en-US" dirty="0" smtClean="0"/>
              <a:t>Helicase unzips double helix at numerous places along the chromosome </a:t>
            </a:r>
            <a:r>
              <a:rPr lang="en-US" dirty="0" smtClean="0">
                <a:solidFill>
                  <a:srgbClr val="FF0000"/>
                </a:solidFill>
              </a:rPr>
              <a:t>(origins of replication)</a:t>
            </a:r>
          </a:p>
          <a:p>
            <a:pPr lvl="2"/>
            <a:r>
              <a:rPr lang="en-US" dirty="0" smtClean="0"/>
              <a:t>By breaking hydrogen bonds connecting base pairs (How many hydrogen bonds are between G and C? A and T?)</a:t>
            </a:r>
          </a:p>
        </p:txBody>
      </p:sp>
      <p:pic>
        <p:nvPicPr>
          <p:cNvPr id="4098" name="Picture 2" descr="http://bio1151.nicerweb.com/Locked/media/ch16/16_12EukDNARepOrigin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86200"/>
            <a:ext cx="3048000" cy="271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learn.genetics.utah.edu/archive/sloozeworm/images/dna%23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82959"/>
            <a:ext cx="41148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48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are there multiple origins of origin?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 chromosomes are replicated about 50 </a:t>
            </a:r>
            <a:r>
              <a:rPr lang="en-US" dirty="0" err="1" smtClean="0"/>
              <a:t>bp</a:t>
            </a:r>
            <a:r>
              <a:rPr lang="en-US" dirty="0" smtClean="0"/>
              <a:t> per second.</a:t>
            </a:r>
          </a:p>
          <a:p>
            <a:r>
              <a:rPr lang="en-US" dirty="0" smtClean="0"/>
              <a:t>The average human chromosome contains  </a:t>
            </a:r>
            <a:r>
              <a:rPr lang="en-US" dirty="0" err="1" smtClean="0"/>
              <a:t>bp</a:t>
            </a:r>
            <a:endParaRPr lang="en-US" dirty="0" smtClean="0"/>
          </a:p>
          <a:p>
            <a:r>
              <a:rPr lang="en-US" dirty="0" smtClean="0"/>
              <a:t>This process would take a month if there was only one point of origin.</a:t>
            </a:r>
          </a:p>
          <a:p>
            <a:r>
              <a:rPr lang="en-US" dirty="0" smtClean="0"/>
              <a:t>Instead it takes only one hour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is Prokaryotic DNA Replication Different?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DNA replication begins at a single, fixed location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Steps of 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2</a:t>
            </a:r>
          </a:p>
          <a:p>
            <a:pPr lvl="1"/>
            <a:r>
              <a:rPr lang="en-US" dirty="0" smtClean="0"/>
              <a:t>Free-floating nucleotides pair, one by one, with bases on the template</a:t>
            </a:r>
          </a:p>
          <a:p>
            <a:pPr lvl="1"/>
            <a:r>
              <a:rPr lang="en-US" dirty="0" smtClean="0"/>
              <a:t>DNA polymerases bond the nucleotides together to form new strands that are </a:t>
            </a:r>
            <a:r>
              <a:rPr lang="en-US" dirty="0" smtClean="0">
                <a:solidFill>
                  <a:srgbClr val="FF0000"/>
                </a:solidFill>
              </a:rPr>
              <a:t>complementary </a:t>
            </a:r>
            <a:r>
              <a:rPr lang="en-US" dirty="0" smtClean="0"/>
              <a:t>to each template strand</a:t>
            </a:r>
          </a:p>
          <a:p>
            <a:pPr marL="457200" lvl="1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6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atdbio.com/img/articles/DNA-replication-lar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24200"/>
            <a:ext cx="8393561" cy="292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01280" y="291328"/>
            <a:ext cx="525780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DNA replication occurs in a smooth, continuous way on the </a:t>
            </a:r>
            <a:r>
              <a:rPr lang="en-US" sz="2500" dirty="0" smtClean="0">
                <a:solidFill>
                  <a:srgbClr val="FF0000"/>
                </a:solidFill>
              </a:rPr>
              <a:t>leading strand</a:t>
            </a:r>
            <a:r>
              <a:rPr lang="en-US" sz="2500" dirty="0" smtClean="0"/>
              <a:t>.</a:t>
            </a:r>
          </a:p>
          <a:p>
            <a:endParaRPr lang="en-US" sz="2500" dirty="0"/>
          </a:p>
          <a:p>
            <a:r>
              <a:rPr lang="en-US" sz="2500" dirty="0" smtClean="0"/>
              <a:t>The </a:t>
            </a:r>
            <a:r>
              <a:rPr lang="en-US" sz="2500" dirty="0" smtClean="0">
                <a:solidFill>
                  <a:srgbClr val="FF0000"/>
                </a:solidFill>
              </a:rPr>
              <a:t>lagging strand </a:t>
            </a:r>
            <a:r>
              <a:rPr lang="en-US" sz="2500" dirty="0" smtClean="0"/>
              <a:t>is assembled in short pieces called Okazaki fragments. The pieces are joined together  by ligase.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5140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Transformation</a:t>
            </a:r>
            <a:r>
              <a:rPr lang="en-US" dirty="0" smtClean="0"/>
              <a:t>: the passage of genetic material from one cell to another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3641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Griffith’s experiments 1928</a:t>
            </a:r>
          </a:p>
          <a:p>
            <a:pPr lvl="1"/>
            <a:r>
              <a:rPr lang="en-US" dirty="0" smtClean="0"/>
              <a:t>Studied different strains of  bacteria S. </a:t>
            </a:r>
            <a:r>
              <a:rPr lang="en-US" dirty="0" err="1" smtClean="0"/>
              <a:t>pneumoniae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Some strains cause pneumonia in mammals others do not. </a:t>
            </a:r>
          </a:p>
          <a:p>
            <a:pPr lvl="2"/>
            <a:r>
              <a:rPr lang="en-US" dirty="0" smtClean="0"/>
              <a:t>S strain: can cause pneumonia </a:t>
            </a:r>
          </a:p>
          <a:p>
            <a:pPr lvl="2"/>
            <a:r>
              <a:rPr lang="en-US" dirty="0" smtClean="0"/>
              <a:t>R strain: does not cause pneumonia</a:t>
            </a:r>
          </a:p>
          <a:p>
            <a:pPr lvl="1"/>
            <a:r>
              <a:rPr lang="en-US" dirty="0" smtClean="0">
                <a:hlinkClick r:id="rId2"/>
              </a:rPr>
              <a:t>He wanted to know if the strains contained a hereditary factor that could be passed from one strain to another.  </a:t>
            </a:r>
            <a:endParaRPr lang="en-US" dirty="0" smtClean="0"/>
          </a:p>
          <a:p>
            <a:pPr lvl="1"/>
            <a:r>
              <a:rPr lang="en-US" dirty="0" smtClean="0"/>
              <a:t>Griffith concluded that a hereditary trait could be passed from Type S to type R transforming it into a strain which can cause </a:t>
            </a:r>
            <a:r>
              <a:rPr lang="en-US" dirty="0" err="1" smtClean="0"/>
              <a:t>pnemonia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0783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Steps of DNA 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3</a:t>
            </a:r>
          </a:p>
          <a:p>
            <a:pPr lvl="1"/>
            <a:r>
              <a:rPr lang="en-US" dirty="0" smtClean="0"/>
              <a:t>Two identical molecules of DNA result</a:t>
            </a:r>
          </a:p>
          <a:p>
            <a:pPr lvl="1"/>
            <a:r>
              <a:rPr lang="en-US" dirty="0" smtClean="0"/>
              <a:t>Each new molecule has one strand from the original molecule and one new strand</a:t>
            </a:r>
          </a:p>
          <a:p>
            <a:pPr lvl="2"/>
            <a:r>
              <a:rPr lang="en-US" dirty="0" smtClean="0"/>
              <a:t>As a result, DNA replication is called </a:t>
            </a:r>
            <a:r>
              <a:rPr lang="en-US" dirty="0" smtClean="0">
                <a:solidFill>
                  <a:srgbClr val="FF0000"/>
                </a:solidFill>
              </a:rPr>
              <a:t>semiconservative</a:t>
            </a:r>
            <a:r>
              <a:rPr lang="en-US" dirty="0" smtClean="0"/>
              <a:t> because one old strand is conserved, and one complementary new strand is made.</a:t>
            </a:r>
          </a:p>
        </p:txBody>
      </p:sp>
    </p:spTree>
    <p:extLst>
      <p:ext uri="{BB962C8B-B14F-4D97-AF65-F5344CB8AC3E}">
        <p14:creationId xmlns:p14="http://schemas.microsoft.com/office/powerpoint/2010/main" val="23662302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2.bp.blogspot.com/_bDXG-tBJ9qU/TJvtBXcfr4I/AAAAAAAAAAM/CotAN2KXooA/s1600/DNA+replic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27" y="673395"/>
            <a:ext cx="8813773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59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DNA Replication Concept Review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Describe what happens at a DNA replication fork during replication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Describe the role of helicases and DNA polymerases during DNA replication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State why DNA replication is a semi conservative process.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Compare the number of replication forks in a prokaryotic and eukaryotic DNA during replication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How are replication errors corrected? 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Why are there two DNA polymerases at one replication fork?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Why are  DNA repair enzymes important to an organisms survival?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Is a mutation that occurs during the formation of an egg cell or sperm cell more significant than a mutation that occurs in a body cell?  Explain.  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44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Protein Synthesis Objectives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Outline the flow of genetic information in cells from DNA to protein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Compare the structure of RNA with that of DNA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Summarize the process of transcription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Describe the importance of the genetic code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Compare the role of mRNA, </a:t>
            </a:r>
            <a:r>
              <a:rPr lang="en-US" dirty="0" err="1" smtClean="0">
                <a:solidFill>
                  <a:srgbClr val="C00000"/>
                </a:solidFill>
              </a:rPr>
              <a:t>rRNA</a:t>
            </a:r>
            <a:r>
              <a:rPr lang="en-US" dirty="0" smtClean="0">
                <a:solidFill>
                  <a:srgbClr val="C00000"/>
                </a:solidFill>
              </a:rPr>
              <a:t> and </a:t>
            </a:r>
            <a:r>
              <a:rPr lang="en-US" dirty="0" err="1" smtClean="0">
                <a:solidFill>
                  <a:srgbClr val="C00000"/>
                </a:solidFill>
              </a:rPr>
              <a:t>tRNA</a:t>
            </a:r>
            <a:r>
              <a:rPr lang="en-US" dirty="0" smtClean="0">
                <a:solidFill>
                  <a:srgbClr val="C00000"/>
                </a:solidFill>
              </a:rPr>
              <a:t> in translation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Identify the importance of learning about the human genome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2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Protein Synthesis Vocabulary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Ribonucleic acid RNA		transcription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Translation				protein synthesis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Ribose				mRNA (messenger)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7030A0"/>
                </a:solidFill>
              </a:rPr>
              <a:t>rRNA</a:t>
            </a:r>
            <a:r>
              <a:rPr lang="en-US" dirty="0" smtClean="0">
                <a:solidFill>
                  <a:srgbClr val="7030A0"/>
                </a:solidFill>
              </a:rPr>
              <a:t>	 (ribosomal)		</a:t>
            </a:r>
            <a:r>
              <a:rPr lang="en-US" dirty="0" err="1" smtClean="0">
                <a:solidFill>
                  <a:srgbClr val="7030A0"/>
                </a:solidFill>
              </a:rPr>
              <a:t>tRNA</a:t>
            </a:r>
            <a:r>
              <a:rPr lang="en-US" dirty="0" smtClean="0">
                <a:solidFill>
                  <a:srgbClr val="7030A0"/>
                </a:solidFill>
              </a:rPr>
              <a:t>  (transfer)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RNA polymerase			promoter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Termination signal		genetic code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Codon				anticodon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genome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53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Protein Synthesis Concept Review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Summarize the flow of genetic information.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List the four ways in which the structure of RNA differs from that of DNA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Sequence the main steps of  transcription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What is the genetic code?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Compare the roles of the three different types of RNA during translation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Describe the significance of identifying the entire sequence of the human genome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How does the role of RNA polymerase in transcription differ from that of DNA polymerase in DNA replication?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What amino acids would translation for the mRNA with  the sequence UAACAAGGAGCAUCC produce?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Discuss why it is important which of the two DNA strands </a:t>
            </a:r>
            <a:r>
              <a:rPr lang="en-US" dirty="0" err="1" smtClean="0">
                <a:solidFill>
                  <a:srgbClr val="7030A0"/>
                </a:solidFill>
              </a:rPr>
              <a:t>ser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ves</a:t>
            </a:r>
            <a:r>
              <a:rPr lang="en-US" dirty="0" smtClean="0">
                <a:solidFill>
                  <a:srgbClr val="7030A0"/>
                </a:solidFill>
              </a:rPr>
              <a:t> as a template during translation.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How does the structure of </a:t>
            </a:r>
            <a:r>
              <a:rPr lang="en-US" dirty="0" err="1" smtClean="0">
                <a:solidFill>
                  <a:srgbClr val="7030A0"/>
                </a:solidFill>
              </a:rPr>
              <a:t>tRNA</a:t>
            </a:r>
            <a:r>
              <a:rPr lang="en-US" dirty="0" smtClean="0">
                <a:solidFill>
                  <a:srgbClr val="7030A0"/>
                </a:solidFill>
              </a:rPr>
              <a:t> relate to its function in translation?</a:t>
            </a:r>
          </a:p>
        </p:txBody>
      </p:sp>
    </p:spTree>
    <p:extLst>
      <p:ext uri="{BB962C8B-B14F-4D97-AF65-F5344CB8AC3E}">
        <p14:creationId xmlns:p14="http://schemas.microsoft.com/office/powerpoint/2010/main" val="409754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Griffith’s transformation experiment</a:t>
            </a:r>
            <a:endParaRPr lang="en-US" dirty="0"/>
          </a:p>
        </p:txBody>
      </p:sp>
      <p:pic>
        <p:nvPicPr>
          <p:cNvPr id="2050" name="Picture 2" descr="http://upload.wikimedia.org/wikipedia/commons/thumb/6/6a/Griffith_experiment.svg/400px-Griffith_experiment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6172200" cy="516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315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visionlearning.com/library/modules/mid149/Image/VLObject-3756-0809221209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199" y="1219200"/>
            <a:ext cx="5867397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"/>
            <a:ext cx="8229600" cy="1143000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Avery’s experiments 1944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8" y="1417637"/>
            <a:ext cx="3657602" cy="4906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What is the transforming agent in Griffith’s experiments?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polysaccharide coat, protein, RNA or DNA?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Answer DNA!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286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Hershey – Chase experiment 1952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066800"/>
            <a:ext cx="4648200" cy="5638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Is DNA or Protein responsible for the hereditary information viruses transfer when they infect a bacterium?</a:t>
            </a:r>
          </a:p>
          <a:p>
            <a:pPr lvl="1"/>
            <a:r>
              <a:rPr lang="en-US" dirty="0" smtClean="0"/>
              <a:t>2 trials: </a:t>
            </a:r>
          </a:p>
          <a:p>
            <a:pPr lvl="2"/>
            <a:r>
              <a:rPr lang="en-US" dirty="0" smtClean="0"/>
              <a:t>Labeled protein with radioactive sulfur </a:t>
            </a:r>
          </a:p>
          <a:p>
            <a:pPr lvl="2"/>
            <a:r>
              <a:rPr lang="en-US" dirty="0" smtClean="0"/>
              <a:t> labeled DNA with radioactive phosphorus</a:t>
            </a:r>
          </a:p>
          <a:p>
            <a:pPr marL="457200" lvl="1" indent="0">
              <a:buNone/>
            </a:pPr>
            <a:r>
              <a:rPr lang="en-US" dirty="0" smtClean="0"/>
              <a:t>Results: the radioactive phosphorus was found in infected cells, not sulfur.  </a:t>
            </a:r>
          </a:p>
          <a:p>
            <a:pPr marL="457200" lvl="1" indent="0">
              <a:buNone/>
            </a:pPr>
            <a:r>
              <a:rPr lang="en-US" dirty="0" smtClean="0"/>
              <a:t>Conclusion:  DNA must be the infecting agent. 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Bacteriophage: a virus which infects bacteria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" y="1066800"/>
            <a:ext cx="464058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965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How did Griffith’s experiments show that a hereditary factor was involved in bacterial transformation?</a:t>
            </a:r>
          </a:p>
          <a:p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Describe how the contributions of Avery and his colleagues revealed that DNA is responsible for transformation in bacteria.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How did Hershey and Chase experiment produce evidence that DNA not protein, is the hereditary material in viruses?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Why did heat kill Griffith’s bacteria?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What were the essential differences between the methods and results of Griffith and Avery’s experiments?</a:t>
            </a:r>
          </a:p>
        </p:txBody>
      </p:sp>
    </p:spTree>
    <p:extLst>
      <p:ext uri="{BB962C8B-B14F-4D97-AF65-F5344CB8AC3E}">
        <p14:creationId xmlns:p14="http://schemas.microsoft.com/office/powerpoint/2010/main" val="2259736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858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DNA STRUCTURE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3657600"/>
          </a:xfrm>
        </p:spPr>
        <p:txBody>
          <a:bodyPr>
            <a:normAutofit fontScale="85000" lnSpcReduction="10000"/>
          </a:bodyPr>
          <a:lstStyle/>
          <a:p>
            <a:pPr marL="514350" indent="-514350" algn="l"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Evaluate the contributions of Franklin helping Watson and Crick discover DNA’s double helix structure.</a:t>
            </a:r>
          </a:p>
          <a:p>
            <a:pPr marL="514350" indent="-514350" algn="l"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Describe the three parts of a nucleotide</a:t>
            </a:r>
          </a:p>
          <a:p>
            <a:pPr marL="514350" indent="-514350" algn="l"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Summarize the role of covalent and hydrogen bonds in the structure of DNA.</a:t>
            </a:r>
          </a:p>
          <a:p>
            <a:pPr marL="514350" indent="-514350" algn="l"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Relate the role of base pairing rules to the structure of DNA.  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076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Vocabulary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Nucleotide		</a:t>
            </a:r>
            <a:r>
              <a:rPr lang="en-US" dirty="0" err="1" smtClean="0">
                <a:solidFill>
                  <a:srgbClr val="7030A0"/>
                </a:solidFill>
              </a:rPr>
              <a:t>deoxyribose</a:t>
            </a:r>
            <a:r>
              <a:rPr lang="en-US" dirty="0" smtClean="0">
                <a:solidFill>
                  <a:srgbClr val="7030A0"/>
                </a:solidFill>
              </a:rPr>
              <a:t>	nitrogenous base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Purine		pyrimidine		base-pairing rules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Complementary base pair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Base sequence</a:t>
            </a: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077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</TotalTime>
  <Words>1433</Words>
  <Application>Microsoft Office PowerPoint</Application>
  <PresentationFormat>On-screen Show (4:3)</PresentationFormat>
  <Paragraphs>187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DNA, RNA and Protein Synthesis</vt:lpstr>
      <vt:lpstr>Discovery of DNA</vt:lpstr>
      <vt:lpstr>Transformation: the passage of genetic material from one cell to another</vt:lpstr>
      <vt:lpstr>Griffith’s transformation experiment</vt:lpstr>
      <vt:lpstr>Avery’s experiments 1944</vt:lpstr>
      <vt:lpstr>Hershey – Chase experiment 1952</vt:lpstr>
      <vt:lpstr>Concept Check</vt:lpstr>
      <vt:lpstr>DNA STRUCTURE</vt:lpstr>
      <vt:lpstr>Vocabulary</vt:lpstr>
      <vt:lpstr>Rosaline Franklin 1950’s Watson and Crick 1953</vt:lpstr>
      <vt:lpstr>Structure of DNA</vt:lpstr>
      <vt:lpstr>Structure of DNA</vt:lpstr>
      <vt:lpstr>Nucleotide</vt:lpstr>
      <vt:lpstr>Nitrogenous Complementary Bases</vt:lpstr>
      <vt:lpstr>Hydrogen Bonding holds the Nitrogenous bases together</vt:lpstr>
      <vt:lpstr>Base Pairing rules Cytosine (C) bonds with Guanine (G) Adenine (A) bonds with Thymine (T) </vt:lpstr>
      <vt:lpstr>DNA Model</vt:lpstr>
      <vt:lpstr>Concept Review</vt:lpstr>
      <vt:lpstr>DNA Replication Objectives</vt:lpstr>
      <vt:lpstr>DNA Replication Vocabulary</vt:lpstr>
      <vt:lpstr>DNA Replication</vt:lpstr>
      <vt:lpstr>DNA Replication</vt:lpstr>
      <vt:lpstr>How is DNA copied?</vt:lpstr>
      <vt:lpstr>DNA Replication</vt:lpstr>
      <vt:lpstr>3 Steps of Replication</vt:lpstr>
      <vt:lpstr>Why are there multiple origins of origin?</vt:lpstr>
      <vt:lpstr>How is Prokaryotic DNA Replication Different?</vt:lpstr>
      <vt:lpstr>3 Steps of Replication</vt:lpstr>
      <vt:lpstr>PowerPoint Presentation</vt:lpstr>
      <vt:lpstr>3 Steps of DNA Replication</vt:lpstr>
      <vt:lpstr>PowerPoint Presentation</vt:lpstr>
      <vt:lpstr>DNA Replication Concept Review</vt:lpstr>
      <vt:lpstr>Protein Synthesis Objectives</vt:lpstr>
      <vt:lpstr>Protein Synthesis Vocabulary</vt:lpstr>
      <vt:lpstr>Protein Synthesis Concept Review</vt:lpstr>
    </vt:vector>
  </TitlesOfParts>
  <Company>ACPS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 Genetics</dc:title>
  <dc:creator>Michelle L. Lewis</dc:creator>
  <cp:lastModifiedBy>Ashlie</cp:lastModifiedBy>
  <cp:revision>54</cp:revision>
  <dcterms:created xsi:type="dcterms:W3CDTF">2013-02-06T18:09:48Z</dcterms:created>
  <dcterms:modified xsi:type="dcterms:W3CDTF">2013-02-09T03:52:36Z</dcterms:modified>
</cp:coreProperties>
</file>