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33" r:id="rId2"/>
    <p:sldId id="334" r:id="rId3"/>
    <p:sldId id="330" r:id="rId4"/>
    <p:sldId id="326" r:id="rId5"/>
    <p:sldId id="318" r:id="rId6"/>
    <p:sldId id="327" r:id="rId7"/>
    <p:sldId id="329" r:id="rId8"/>
    <p:sldId id="325" r:id="rId9"/>
    <p:sldId id="331" r:id="rId10"/>
    <p:sldId id="338" r:id="rId11"/>
    <p:sldId id="340" r:id="rId12"/>
    <p:sldId id="339" r:id="rId13"/>
    <p:sldId id="319" r:id="rId14"/>
    <p:sldId id="341" r:id="rId15"/>
    <p:sldId id="328" r:id="rId16"/>
    <p:sldId id="320" r:id="rId17"/>
    <p:sldId id="332" r:id="rId18"/>
    <p:sldId id="342" r:id="rId19"/>
    <p:sldId id="335" r:id="rId20"/>
    <p:sldId id="336" r:id="rId21"/>
    <p:sldId id="323" r:id="rId22"/>
    <p:sldId id="337" r:id="rId23"/>
    <p:sldId id="324" r:id="rId24"/>
    <p:sldId id="321" r:id="rId25"/>
    <p:sldId id="322" r:id="rId26"/>
    <p:sldId id="271" r:id="rId27"/>
    <p:sldId id="272" r:id="rId28"/>
    <p:sldId id="273" r:id="rId29"/>
    <p:sldId id="316" r:id="rId30"/>
    <p:sldId id="274" r:id="rId31"/>
    <p:sldId id="275" r:id="rId32"/>
    <p:sldId id="295" r:id="rId33"/>
    <p:sldId id="276" r:id="rId34"/>
    <p:sldId id="277" r:id="rId35"/>
    <p:sldId id="283" r:id="rId36"/>
    <p:sldId id="278" r:id="rId37"/>
    <p:sldId id="279" r:id="rId38"/>
    <p:sldId id="280" r:id="rId39"/>
    <p:sldId id="343" r:id="rId40"/>
    <p:sldId id="344" r:id="rId41"/>
    <p:sldId id="345" r:id="rId42"/>
    <p:sldId id="346" r:id="rId43"/>
    <p:sldId id="347" r:id="rId44"/>
    <p:sldId id="281" r:id="rId45"/>
    <p:sldId id="282" r:id="rId46"/>
    <p:sldId id="292" r:id="rId47"/>
    <p:sldId id="291"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6329" autoAdjust="0"/>
    <p:restoredTop sz="94660"/>
  </p:normalViewPr>
  <p:slideViewPr>
    <p:cSldViewPr>
      <p:cViewPr varScale="1">
        <p:scale>
          <a:sx n="45" d="100"/>
          <a:sy n="45" d="100"/>
        </p:scale>
        <p:origin x="-84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8EEE224-E1F3-495F-8100-F6F2E8A45496}" type="datetimeFigureOut">
              <a:rPr lang="en-US" smtClean="0"/>
              <a:t>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128A7-2A8A-4C4C-AEF4-38BFB42390F4}" type="slidenum">
              <a:rPr lang="en-US" smtClean="0"/>
              <a:t>‹#›</a:t>
            </a:fld>
            <a:endParaRPr lang="en-US"/>
          </a:p>
        </p:txBody>
      </p:sp>
    </p:spTree>
    <p:extLst>
      <p:ext uri="{BB962C8B-B14F-4D97-AF65-F5344CB8AC3E}">
        <p14:creationId xmlns:p14="http://schemas.microsoft.com/office/powerpoint/2010/main" val="3244397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EEE224-E1F3-495F-8100-F6F2E8A45496}" type="datetimeFigureOut">
              <a:rPr lang="en-US" smtClean="0"/>
              <a:t>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128A7-2A8A-4C4C-AEF4-38BFB42390F4}" type="slidenum">
              <a:rPr lang="en-US" smtClean="0"/>
              <a:t>‹#›</a:t>
            </a:fld>
            <a:endParaRPr lang="en-US"/>
          </a:p>
        </p:txBody>
      </p:sp>
    </p:spTree>
    <p:extLst>
      <p:ext uri="{BB962C8B-B14F-4D97-AF65-F5344CB8AC3E}">
        <p14:creationId xmlns:p14="http://schemas.microsoft.com/office/powerpoint/2010/main" val="34343325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EEE224-E1F3-495F-8100-F6F2E8A45496}" type="datetimeFigureOut">
              <a:rPr lang="en-US" smtClean="0"/>
              <a:t>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128A7-2A8A-4C4C-AEF4-38BFB42390F4}" type="slidenum">
              <a:rPr lang="en-US" smtClean="0"/>
              <a:t>‹#›</a:t>
            </a:fld>
            <a:endParaRPr lang="en-US"/>
          </a:p>
        </p:txBody>
      </p:sp>
    </p:spTree>
    <p:extLst>
      <p:ext uri="{BB962C8B-B14F-4D97-AF65-F5344CB8AC3E}">
        <p14:creationId xmlns:p14="http://schemas.microsoft.com/office/powerpoint/2010/main" val="2867735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EEE224-E1F3-495F-8100-F6F2E8A45496}" type="datetimeFigureOut">
              <a:rPr lang="en-US" smtClean="0"/>
              <a:t>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128A7-2A8A-4C4C-AEF4-38BFB42390F4}" type="slidenum">
              <a:rPr lang="en-US" smtClean="0"/>
              <a:t>‹#›</a:t>
            </a:fld>
            <a:endParaRPr lang="en-US"/>
          </a:p>
        </p:txBody>
      </p:sp>
    </p:spTree>
    <p:extLst>
      <p:ext uri="{BB962C8B-B14F-4D97-AF65-F5344CB8AC3E}">
        <p14:creationId xmlns:p14="http://schemas.microsoft.com/office/powerpoint/2010/main" val="2216776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8EEE224-E1F3-495F-8100-F6F2E8A45496}" type="datetimeFigureOut">
              <a:rPr lang="en-US" smtClean="0"/>
              <a:t>2/1/2013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7128A7-2A8A-4C4C-AEF4-38BFB42390F4}" type="slidenum">
              <a:rPr lang="en-US" smtClean="0"/>
              <a:t>‹#›</a:t>
            </a:fld>
            <a:endParaRPr lang="en-US"/>
          </a:p>
        </p:txBody>
      </p:sp>
    </p:spTree>
    <p:extLst>
      <p:ext uri="{BB962C8B-B14F-4D97-AF65-F5344CB8AC3E}">
        <p14:creationId xmlns:p14="http://schemas.microsoft.com/office/powerpoint/2010/main" val="51935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EEE224-E1F3-495F-8100-F6F2E8A45496}" type="datetimeFigureOut">
              <a:rPr lang="en-US" smtClean="0"/>
              <a:t>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7128A7-2A8A-4C4C-AEF4-38BFB42390F4}" type="slidenum">
              <a:rPr lang="en-US" smtClean="0"/>
              <a:t>‹#›</a:t>
            </a:fld>
            <a:endParaRPr lang="en-US"/>
          </a:p>
        </p:txBody>
      </p:sp>
    </p:spTree>
    <p:extLst>
      <p:ext uri="{BB962C8B-B14F-4D97-AF65-F5344CB8AC3E}">
        <p14:creationId xmlns:p14="http://schemas.microsoft.com/office/powerpoint/2010/main" val="2104450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8EEE224-E1F3-495F-8100-F6F2E8A45496}" type="datetimeFigureOut">
              <a:rPr lang="en-US" smtClean="0"/>
              <a:t>2/1/2013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7128A7-2A8A-4C4C-AEF4-38BFB42390F4}" type="slidenum">
              <a:rPr lang="en-US" smtClean="0"/>
              <a:t>‹#›</a:t>
            </a:fld>
            <a:endParaRPr lang="en-US"/>
          </a:p>
        </p:txBody>
      </p:sp>
    </p:spTree>
    <p:extLst>
      <p:ext uri="{BB962C8B-B14F-4D97-AF65-F5344CB8AC3E}">
        <p14:creationId xmlns:p14="http://schemas.microsoft.com/office/powerpoint/2010/main" val="2229035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8EEE224-E1F3-495F-8100-F6F2E8A45496}" type="datetimeFigureOut">
              <a:rPr lang="en-US" smtClean="0"/>
              <a:t>2/1/2013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7128A7-2A8A-4C4C-AEF4-38BFB42390F4}" type="slidenum">
              <a:rPr lang="en-US" smtClean="0"/>
              <a:t>‹#›</a:t>
            </a:fld>
            <a:endParaRPr lang="en-US"/>
          </a:p>
        </p:txBody>
      </p:sp>
    </p:spTree>
    <p:extLst>
      <p:ext uri="{BB962C8B-B14F-4D97-AF65-F5344CB8AC3E}">
        <p14:creationId xmlns:p14="http://schemas.microsoft.com/office/powerpoint/2010/main" val="4141641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EEE224-E1F3-495F-8100-F6F2E8A45496}" type="datetimeFigureOut">
              <a:rPr lang="en-US" smtClean="0"/>
              <a:t>2/1/2013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7128A7-2A8A-4C4C-AEF4-38BFB42390F4}" type="slidenum">
              <a:rPr lang="en-US" smtClean="0"/>
              <a:t>‹#›</a:t>
            </a:fld>
            <a:endParaRPr lang="en-US"/>
          </a:p>
        </p:txBody>
      </p:sp>
    </p:spTree>
    <p:extLst>
      <p:ext uri="{BB962C8B-B14F-4D97-AF65-F5344CB8AC3E}">
        <p14:creationId xmlns:p14="http://schemas.microsoft.com/office/powerpoint/2010/main" val="434433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EEE224-E1F3-495F-8100-F6F2E8A45496}" type="datetimeFigureOut">
              <a:rPr lang="en-US" smtClean="0"/>
              <a:t>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7128A7-2A8A-4C4C-AEF4-38BFB42390F4}" type="slidenum">
              <a:rPr lang="en-US" smtClean="0"/>
              <a:t>‹#›</a:t>
            </a:fld>
            <a:endParaRPr lang="en-US"/>
          </a:p>
        </p:txBody>
      </p:sp>
    </p:spTree>
    <p:extLst>
      <p:ext uri="{BB962C8B-B14F-4D97-AF65-F5344CB8AC3E}">
        <p14:creationId xmlns:p14="http://schemas.microsoft.com/office/powerpoint/2010/main" val="1910147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EEE224-E1F3-495F-8100-F6F2E8A45496}" type="datetimeFigureOut">
              <a:rPr lang="en-US" smtClean="0"/>
              <a:t>2/1/2013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7128A7-2A8A-4C4C-AEF4-38BFB42390F4}" type="slidenum">
              <a:rPr lang="en-US" smtClean="0"/>
              <a:t>‹#›</a:t>
            </a:fld>
            <a:endParaRPr lang="en-US"/>
          </a:p>
        </p:txBody>
      </p:sp>
    </p:spTree>
    <p:extLst>
      <p:ext uri="{BB962C8B-B14F-4D97-AF65-F5344CB8AC3E}">
        <p14:creationId xmlns:p14="http://schemas.microsoft.com/office/powerpoint/2010/main" val="2457071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8EEE224-E1F3-495F-8100-F6F2E8A45496}" type="datetimeFigureOut">
              <a:rPr lang="en-US" smtClean="0"/>
              <a:t>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7128A7-2A8A-4C4C-AEF4-38BFB42390F4}" type="slidenum">
              <a:rPr lang="en-US" smtClean="0"/>
              <a:t>‹#›</a:t>
            </a:fld>
            <a:endParaRPr lang="en-US"/>
          </a:p>
        </p:txBody>
      </p:sp>
    </p:spTree>
    <p:extLst>
      <p:ext uri="{BB962C8B-B14F-4D97-AF65-F5344CB8AC3E}">
        <p14:creationId xmlns:p14="http://schemas.microsoft.com/office/powerpoint/2010/main" val="1351062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biologycorner.com/worksheets/genetics_calico.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Quick%20Lab%20Sex%20LInked%20Traits.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www.howjsay.com/index.php?word=punnet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hyperlink" Target="ABO%20Blood%20Type%20Worksheet_0.doc"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www.ksu.edu/biology/pob/genetics/intro.htm" TargetMode="External"/><Relationship Id="rId2" Type="http://schemas.openxmlformats.org/officeDocument/2006/relationships/hyperlink" Target="http://www.hobart.k12.in.us/jkousen/Biology/psquprac.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Chromosomes and Inheritance</a:t>
            </a:r>
            <a:br>
              <a:rPr lang="en-US" dirty="0" smtClean="0"/>
            </a:br>
            <a:r>
              <a:rPr lang="en-US" dirty="0" smtClean="0"/>
              <a:t>Objectives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Distinguish between the sex chromosomes and the autosomes.  </a:t>
            </a:r>
          </a:p>
          <a:p>
            <a:r>
              <a:rPr lang="en-US" dirty="0" smtClean="0"/>
              <a:t>Explain the role of Sex chromosomes in sex determination</a:t>
            </a:r>
          </a:p>
          <a:p>
            <a:r>
              <a:rPr lang="en-US" dirty="0" smtClean="0"/>
              <a:t>Describe how an Autosomal recessive gene affects the inheritance of traits.</a:t>
            </a:r>
          </a:p>
          <a:p>
            <a:r>
              <a:rPr lang="en-US" dirty="0" smtClean="0"/>
              <a:t>Describe how an Autosomal Dominant gene affects the inheritance of traits.</a:t>
            </a:r>
          </a:p>
          <a:p>
            <a:r>
              <a:rPr lang="en-US" dirty="0" smtClean="0"/>
              <a:t>Describe how an X or Y linked gene affects the inheritance </a:t>
            </a:r>
            <a:r>
              <a:rPr lang="en-US" dirty="0"/>
              <a:t>of traits.</a:t>
            </a:r>
          </a:p>
        </p:txBody>
      </p:sp>
    </p:spTree>
    <p:extLst>
      <p:ext uri="{BB962C8B-B14F-4D97-AF65-F5344CB8AC3E}">
        <p14:creationId xmlns:p14="http://schemas.microsoft.com/office/powerpoint/2010/main" val="42060557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Expression of sex-linked genes</a:t>
            </a:r>
            <a:endParaRPr lang="en-US" dirty="0"/>
          </a:p>
        </p:txBody>
      </p:sp>
      <p:sp>
        <p:nvSpPr>
          <p:cNvPr id="3" name="Content Placeholder 2"/>
          <p:cNvSpPr>
            <a:spLocks noGrp="1"/>
          </p:cNvSpPr>
          <p:nvPr>
            <p:ph idx="1"/>
          </p:nvPr>
        </p:nvSpPr>
        <p:spPr>
          <a:xfrm>
            <a:off x="1066800" y="1676400"/>
            <a:ext cx="8229600" cy="4525963"/>
          </a:xfrm>
        </p:spPr>
        <p:txBody>
          <a:bodyPr/>
          <a:lstStyle/>
          <a:p>
            <a:r>
              <a:rPr lang="en-US" dirty="0" smtClean="0"/>
              <a:t>X and Y chromosomes have different genes</a:t>
            </a:r>
          </a:p>
          <a:p>
            <a:r>
              <a:rPr lang="en-US" dirty="0" smtClean="0"/>
              <a:t>Males only have one copy of the X chromosome so even if they have a recessive gene on the X it will always be expressed</a:t>
            </a:r>
          </a:p>
        </p:txBody>
      </p:sp>
    </p:spTree>
    <p:extLst>
      <p:ext uri="{BB962C8B-B14F-4D97-AF65-F5344CB8AC3E}">
        <p14:creationId xmlns:p14="http://schemas.microsoft.com/office/powerpoint/2010/main" val="3882801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 Chromosome Inactivation</a:t>
            </a:r>
            <a:endParaRPr lang="en-US" dirty="0"/>
          </a:p>
        </p:txBody>
      </p:sp>
      <p:sp>
        <p:nvSpPr>
          <p:cNvPr id="3" name="Content Placeholder 2"/>
          <p:cNvSpPr>
            <a:spLocks noGrp="1"/>
          </p:cNvSpPr>
          <p:nvPr>
            <p:ph idx="1"/>
          </p:nvPr>
        </p:nvSpPr>
        <p:spPr/>
        <p:txBody>
          <a:bodyPr/>
          <a:lstStyle/>
          <a:p>
            <a:r>
              <a:rPr lang="en-US" dirty="0"/>
              <a:t>X chromosome inactivation</a:t>
            </a:r>
          </a:p>
          <a:p>
            <a:pPr lvl="1"/>
            <a:r>
              <a:rPr lang="en-US" dirty="0"/>
              <a:t>Female mammals have two copies of X</a:t>
            </a:r>
          </a:p>
          <a:p>
            <a:pPr lvl="1"/>
            <a:r>
              <a:rPr lang="en-US" dirty="0"/>
              <a:t>In each cell one X is randomly “turned off</a:t>
            </a:r>
            <a:r>
              <a:rPr lang="en-US" dirty="0" smtClean="0"/>
              <a:t>”</a:t>
            </a:r>
          </a:p>
          <a:p>
            <a:pPr lvl="2"/>
            <a:r>
              <a:rPr lang="en-US" dirty="0" smtClean="0"/>
              <a:t>Called a Barr Body</a:t>
            </a:r>
            <a:endParaRPr lang="en-US" dirty="0"/>
          </a:p>
          <a:p>
            <a:pPr lvl="1"/>
            <a:r>
              <a:rPr lang="en-US" dirty="0"/>
              <a:t>Calico Cats</a:t>
            </a:r>
          </a:p>
          <a:p>
            <a:endParaRPr lang="en-US" dirty="0"/>
          </a:p>
        </p:txBody>
      </p:sp>
      <p:pic>
        <p:nvPicPr>
          <p:cNvPr id="9218" name="Picture 2" descr="http://t3.gstatic.com/images?q=tbn:ANd9GcTujJZj6_aZ9fRpNXBfBLKFOVRPxi1Wrk07XdzIo4a4S-HdnFj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14800" y="3327308"/>
            <a:ext cx="4847650" cy="32258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9010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Worksheet</a:t>
            </a:r>
            <a:endParaRPr lang="en-US" dirty="0"/>
          </a:p>
        </p:txBody>
      </p:sp>
      <p:sp>
        <p:nvSpPr>
          <p:cNvPr id="3" name="Content Placeholder 2"/>
          <p:cNvSpPr>
            <a:spLocks noGrp="1"/>
          </p:cNvSpPr>
          <p:nvPr>
            <p:ph idx="1"/>
          </p:nvPr>
        </p:nvSpPr>
        <p:spPr/>
        <p:txBody>
          <a:bodyPr/>
          <a:lstStyle/>
          <a:p>
            <a:r>
              <a:rPr lang="en-US" dirty="0" smtClean="0"/>
              <a:t>Calico Cats</a:t>
            </a:r>
            <a:endParaRPr lang="en-US" dirty="0"/>
          </a:p>
        </p:txBody>
      </p:sp>
    </p:spTree>
    <p:extLst>
      <p:ext uri="{BB962C8B-B14F-4D97-AF65-F5344CB8AC3E}">
        <p14:creationId xmlns:p14="http://schemas.microsoft.com/office/powerpoint/2010/main" val="8048956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 linked Recessive</a:t>
            </a:r>
            <a:endParaRPr lang="en-US" dirty="0"/>
          </a:p>
        </p:txBody>
      </p:sp>
      <p:sp>
        <p:nvSpPr>
          <p:cNvPr id="3" name="Content Placeholder 2"/>
          <p:cNvSpPr>
            <a:spLocks noGrp="1"/>
          </p:cNvSpPr>
          <p:nvPr>
            <p:ph idx="1"/>
          </p:nvPr>
        </p:nvSpPr>
        <p:spPr>
          <a:xfrm>
            <a:off x="457200" y="1295400"/>
            <a:ext cx="8229600" cy="4830763"/>
          </a:xfrm>
        </p:spPr>
        <p:txBody>
          <a:bodyPr>
            <a:normAutofit fontScale="92500" lnSpcReduction="10000"/>
          </a:bodyPr>
          <a:lstStyle/>
          <a:p>
            <a:r>
              <a:rPr lang="en-US" dirty="0" smtClean="0"/>
              <a:t>Affected Females extremely rare</a:t>
            </a:r>
          </a:p>
          <a:p>
            <a:r>
              <a:rPr lang="en-US" dirty="0" smtClean="0"/>
              <a:t>Almost 100% affected are male</a:t>
            </a:r>
          </a:p>
          <a:p>
            <a:r>
              <a:rPr lang="en-US" dirty="0"/>
              <a:t>Few hundred </a:t>
            </a:r>
            <a:r>
              <a:rPr lang="en-US" dirty="0" smtClean="0"/>
              <a:t>conditions X linked Recessive Conditions</a:t>
            </a:r>
          </a:p>
          <a:p>
            <a:pPr lvl="1"/>
            <a:r>
              <a:rPr lang="en-US" dirty="0" smtClean="0"/>
              <a:t>Red-Green </a:t>
            </a:r>
            <a:r>
              <a:rPr lang="en-US" dirty="0" err="1"/>
              <a:t>colour-blindness</a:t>
            </a:r>
            <a:endParaRPr lang="en-US" dirty="0"/>
          </a:p>
          <a:p>
            <a:pPr lvl="1"/>
            <a:r>
              <a:rPr lang="en-US" dirty="0" err="1"/>
              <a:t>Duchenne’s</a:t>
            </a:r>
            <a:r>
              <a:rPr lang="en-US" dirty="0"/>
              <a:t> and Becker’s Muscular Dystrophies</a:t>
            </a:r>
          </a:p>
          <a:p>
            <a:pPr lvl="1"/>
            <a:r>
              <a:rPr lang="en-US" dirty="0"/>
              <a:t>Fragile X syndrome</a:t>
            </a:r>
          </a:p>
          <a:p>
            <a:pPr lvl="1"/>
            <a:r>
              <a:rPr lang="en-US" dirty="0"/>
              <a:t>Glucose-6-phosphate dehydrogenase </a:t>
            </a:r>
            <a:r>
              <a:rPr lang="en-US" dirty="0" smtClean="0"/>
              <a:t>deficiency</a:t>
            </a:r>
            <a:endParaRPr lang="en-US" dirty="0"/>
          </a:p>
          <a:p>
            <a:pPr lvl="1"/>
            <a:r>
              <a:rPr lang="en-US" dirty="0" err="1"/>
              <a:t>Haemophilia</a:t>
            </a:r>
            <a:r>
              <a:rPr lang="en-US" dirty="0"/>
              <a:t> A and B</a:t>
            </a:r>
          </a:p>
          <a:p>
            <a:pPr lvl="1"/>
            <a:r>
              <a:rPr lang="en-US" dirty="0"/>
              <a:t>Hunter’s Syndrome</a:t>
            </a:r>
          </a:p>
          <a:p>
            <a:endParaRPr lang="en-US" dirty="0"/>
          </a:p>
        </p:txBody>
      </p:sp>
    </p:spTree>
    <p:extLst>
      <p:ext uri="{BB962C8B-B14F-4D97-AF65-F5344CB8AC3E}">
        <p14:creationId xmlns:p14="http://schemas.microsoft.com/office/powerpoint/2010/main" val="413168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ction="ppaction://hlinkfile"/>
              </a:rPr>
              <a:t>Quick Lab: Sex Linked Inheritance</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3061873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http://ghr.nlm.nih.gov/handbook/illustrations/xlinkrecessivefath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4553" y="1676400"/>
            <a:ext cx="4017047" cy="5181600"/>
          </a:xfrm>
          <a:prstGeom prst="rect">
            <a:avLst/>
          </a:prstGeom>
          <a:noFill/>
          <a:extLst>
            <a:ext uri="{909E8E84-426E-40DD-AFC4-6F175D3DCCD1}">
              <a14:hiddenFill xmlns:a14="http://schemas.microsoft.com/office/drawing/2010/main">
                <a:solidFill>
                  <a:srgbClr val="FFFFFF"/>
                </a:solidFill>
              </a14:hiddenFill>
            </a:ext>
          </a:extLst>
        </p:spPr>
      </p:pic>
      <p:pic>
        <p:nvPicPr>
          <p:cNvPr id="5125"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676400"/>
            <a:ext cx="38989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2057400" y="373559"/>
            <a:ext cx="4644124" cy="769441"/>
          </a:xfrm>
          <a:prstGeom prst="rect">
            <a:avLst/>
          </a:prstGeom>
          <a:noFill/>
        </p:spPr>
        <p:txBody>
          <a:bodyPr wrap="square" rtlCol="0">
            <a:spAutoFit/>
          </a:bodyPr>
          <a:lstStyle/>
          <a:p>
            <a:r>
              <a:rPr lang="en-US" sz="4400" dirty="0" smtClean="0"/>
              <a:t>X Linked Recessive</a:t>
            </a:r>
            <a:endParaRPr lang="en-US" sz="4400" dirty="0"/>
          </a:p>
        </p:txBody>
      </p:sp>
    </p:spTree>
    <p:extLst>
      <p:ext uri="{BB962C8B-B14F-4D97-AF65-F5344CB8AC3E}">
        <p14:creationId xmlns:p14="http://schemas.microsoft.com/office/powerpoint/2010/main" val="16837526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 linked Dominant</a:t>
            </a:r>
            <a:endParaRPr lang="en-US" dirty="0"/>
          </a:p>
        </p:txBody>
      </p:sp>
      <p:sp>
        <p:nvSpPr>
          <p:cNvPr id="3" name="Content Placeholder 2"/>
          <p:cNvSpPr>
            <a:spLocks noGrp="1"/>
          </p:cNvSpPr>
          <p:nvPr>
            <p:ph idx="1"/>
          </p:nvPr>
        </p:nvSpPr>
        <p:spPr/>
        <p:txBody>
          <a:bodyPr/>
          <a:lstStyle/>
          <a:p>
            <a:r>
              <a:rPr lang="en-US" dirty="0" smtClean="0"/>
              <a:t>Very Rare form of Inheritance</a:t>
            </a:r>
          </a:p>
          <a:p>
            <a:pPr lvl="1"/>
            <a:r>
              <a:rPr lang="en-US" dirty="0" smtClean="0"/>
              <a:t>Vitamin D resistant Rickets</a:t>
            </a:r>
          </a:p>
          <a:p>
            <a:endParaRPr lang="en-US" dirty="0"/>
          </a:p>
        </p:txBody>
      </p:sp>
    </p:spTree>
    <p:extLst>
      <p:ext uri="{BB962C8B-B14F-4D97-AF65-F5344CB8AC3E}">
        <p14:creationId xmlns:p14="http://schemas.microsoft.com/office/powerpoint/2010/main" val="5342989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X linked Dominant</a:t>
            </a:r>
            <a:endParaRPr lang="en-US" dirty="0"/>
          </a:p>
        </p:txBody>
      </p:sp>
      <p:pic>
        <p:nvPicPr>
          <p:cNvPr id="6146" name="Picture 2" descr="http://upload.wikimedia.org/wikipedia/commons/thumb/f/fe/Xlink_dominant_mother.jpg/175px-Xlink_dominant_moth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792" y="1447800"/>
            <a:ext cx="3835288" cy="4953000"/>
          </a:xfrm>
          <a:prstGeom prst="rect">
            <a:avLst/>
          </a:prstGeom>
          <a:noFill/>
          <a:extLst>
            <a:ext uri="{909E8E84-426E-40DD-AFC4-6F175D3DCCD1}">
              <a14:hiddenFill xmlns:a14="http://schemas.microsoft.com/office/drawing/2010/main">
                <a:solidFill>
                  <a:srgbClr val="FFFFFF"/>
                </a:solidFill>
              </a14:hiddenFill>
            </a:ext>
          </a:extLst>
        </p:spPr>
      </p:pic>
      <p:pic>
        <p:nvPicPr>
          <p:cNvPr id="6149" name="Picture 5" descr="http://upload.wikimedia.org/wikipedia/commons/thumb/8/8c/X-link_dominant_father.jpg/175px-X-link_dominant_fath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1600" y="1534450"/>
            <a:ext cx="3886200" cy="50187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73270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164338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Genetics (2) Objectives</a:t>
            </a:r>
            <a:endParaRPr lang="en-US" dirty="0"/>
          </a:p>
        </p:txBody>
      </p:sp>
      <p:sp>
        <p:nvSpPr>
          <p:cNvPr id="3" name="Content Placeholder 2"/>
          <p:cNvSpPr>
            <a:spLocks noGrp="1"/>
          </p:cNvSpPr>
          <p:nvPr>
            <p:ph idx="1"/>
          </p:nvPr>
        </p:nvSpPr>
        <p:spPr/>
        <p:txBody>
          <a:bodyPr>
            <a:normAutofit lnSpcReduction="10000"/>
          </a:bodyPr>
          <a:lstStyle/>
          <a:p>
            <a:r>
              <a:rPr lang="en-US" dirty="0" smtClean="0"/>
              <a:t>Analyze pedigrees to determine how genetic traits and genetic disorders are inherited</a:t>
            </a:r>
          </a:p>
          <a:p>
            <a:r>
              <a:rPr lang="en-US" dirty="0" smtClean="0"/>
              <a:t>Summarize the different patterns of inheritance seen in genetic traits and genetic disorders.</a:t>
            </a:r>
          </a:p>
          <a:p>
            <a:r>
              <a:rPr lang="en-US" dirty="0" smtClean="0"/>
              <a:t>Explain Polygenic inheritance</a:t>
            </a:r>
          </a:p>
          <a:p>
            <a:r>
              <a:rPr lang="en-US" dirty="0" smtClean="0"/>
              <a:t>Explain the inheritance of ABO blood groups</a:t>
            </a:r>
          </a:p>
          <a:p>
            <a:r>
              <a:rPr lang="en-US" dirty="0" smtClean="0"/>
              <a:t>Explain how geneticists can detect and treat genetic disorders</a:t>
            </a:r>
          </a:p>
        </p:txBody>
      </p:sp>
    </p:spTree>
    <p:extLst>
      <p:ext uri="{BB962C8B-B14F-4D97-AF65-F5344CB8AC3E}">
        <p14:creationId xmlns:p14="http://schemas.microsoft.com/office/powerpoint/2010/main" val="3856451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a:t>
            </a:r>
            <a:endParaRPr lang="en-US" dirty="0"/>
          </a:p>
        </p:txBody>
      </p:sp>
      <p:sp>
        <p:nvSpPr>
          <p:cNvPr id="3" name="Content Placeholder 2"/>
          <p:cNvSpPr>
            <a:spLocks noGrp="1"/>
          </p:cNvSpPr>
          <p:nvPr>
            <p:ph idx="1"/>
          </p:nvPr>
        </p:nvSpPr>
        <p:spPr/>
        <p:txBody>
          <a:bodyPr/>
          <a:lstStyle/>
          <a:p>
            <a:pPr marL="0" indent="0">
              <a:buNone/>
            </a:pPr>
            <a:r>
              <a:rPr lang="en-US" dirty="0" smtClean="0"/>
              <a:t>Sex chromosomes	autosome	</a:t>
            </a:r>
          </a:p>
          <a:p>
            <a:pPr marL="0" indent="0">
              <a:buNone/>
            </a:pPr>
            <a:r>
              <a:rPr lang="en-US" dirty="0" smtClean="0"/>
              <a:t>Sex linked trait		autosomal dominant</a:t>
            </a:r>
          </a:p>
          <a:p>
            <a:pPr marL="0" indent="0">
              <a:buNone/>
            </a:pPr>
            <a:r>
              <a:rPr lang="en-US" dirty="0" smtClean="0"/>
              <a:t>Autosomal recessive	X-linked dominant</a:t>
            </a:r>
          </a:p>
          <a:p>
            <a:pPr marL="0" indent="0">
              <a:buNone/>
            </a:pPr>
            <a:r>
              <a:rPr lang="en-US" dirty="0" smtClean="0"/>
              <a:t>X-linked recessive	Y-linked </a:t>
            </a:r>
          </a:p>
          <a:p>
            <a:pPr marL="0" indent="0">
              <a:buNone/>
            </a:pPr>
            <a:r>
              <a:rPr lang="en-US" dirty="0" smtClean="0"/>
              <a:t>Genetic Disorder	</a:t>
            </a:r>
            <a:endParaRPr lang="en-US" dirty="0"/>
          </a:p>
        </p:txBody>
      </p:sp>
    </p:spTree>
    <p:extLst>
      <p:ext uri="{BB962C8B-B14F-4D97-AF65-F5344CB8AC3E}">
        <p14:creationId xmlns:p14="http://schemas.microsoft.com/office/powerpoint/2010/main" val="33805823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Human Genetics (2) Vocabulary</a:t>
            </a:r>
            <a:r>
              <a:rPr lang="en-US" dirty="0"/>
              <a:t/>
            </a:r>
            <a:br>
              <a:rPr lang="en-US" dirty="0"/>
            </a:br>
            <a:endParaRPr lang="en-US" dirty="0"/>
          </a:p>
        </p:txBody>
      </p:sp>
      <p:sp>
        <p:nvSpPr>
          <p:cNvPr id="3" name="Content Placeholder 2"/>
          <p:cNvSpPr>
            <a:spLocks noGrp="1"/>
          </p:cNvSpPr>
          <p:nvPr>
            <p:ph idx="1"/>
          </p:nvPr>
        </p:nvSpPr>
        <p:spPr/>
        <p:txBody>
          <a:bodyPr/>
          <a:lstStyle/>
          <a:p>
            <a:pPr marL="0" indent="0">
              <a:buNone/>
            </a:pPr>
            <a:r>
              <a:rPr lang="en-US" dirty="0" smtClean="0"/>
              <a:t>pedigree		carrier		polygenic</a:t>
            </a:r>
          </a:p>
          <a:p>
            <a:pPr marL="0" indent="0">
              <a:buNone/>
            </a:pPr>
            <a:r>
              <a:rPr lang="en-US" dirty="0" smtClean="0"/>
              <a:t>Multiple allele	</a:t>
            </a:r>
            <a:r>
              <a:rPr lang="en-US" dirty="0" err="1" smtClean="0"/>
              <a:t>codominance</a:t>
            </a:r>
            <a:r>
              <a:rPr lang="en-US" dirty="0" smtClean="0"/>
              <a:t>	</a:t>
            </a:r>
          </a:p>
          <a:p>
            <a:pPr marL="0" indent="0">
              <a:buNone/>
            </a:pPr>
            <a:r>
              <a:rPr lang="en-US" dirty="0" smtClean="0"/>
              <a:t>Incomplete dominance	amniocentesis</a:t>
            </a:r>
          </a:p>
          <a:p>
            <a:pPr marL="0" indent="0">
              <a:buNone/>
            </a:pPr>
            <a:r>
              <a:rPr lang="en-US" dirty="0" smtClean="0"/>
              <a:t>Chorionic villi sampling	genetic counseling</a:t>
            </a:r>
          </a:p>
          <a:p>
            <a:pPr marL="0" indent="0">
              <a:buNone/>
            </a:pPr>
            <a:r>
              <a:rPr lang="en-US" dirty="0" smtClean="0"/>
              <a:t>Gene therapy</a:t>
            </a:r>
          </a:p>
        </p:txBody>
      </p:sp>
    </p:spTree>
    <p:extLst>
      <p:ext uri="{BB962C8B-B14F-4D97-AF65-F5344CB8AC3E}">
        <p14:creationId xmlns:p14="http://schemas.microsoft.com/office/powerpoint/2010/main" val="15332862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b="1" dirty="0"/>
              <a:t>Polygenic / Multifactorial Inheritance</a:t>
            </a:r>
            <a:r>
              <a:rPr lang="en-US" dirty="0"/>
              <a:t/>
            </a:r>
            <a:br>
              <a:rPr lang="en-US" dirty="0"/>
            </a:br>
            <a:endParaRPr lang="en-US" dirty="0"/>
          </a:p>
        </p:txBody>
      </p:sp>
      <p:sp>
        <p:nvSpPr>
          <p:cNvPr id="3" name="Content Placeholder 2"/>
          <p:cNvSpPr>
            <a:spLocks noGrp="1"/>
          </p:cNvSpPr>
          <p:nvPr>
            <p:ph idx="1"/>
          </p:nvPr>
        </p:nvSpPr>
        <p:spPr>
          <a:xfrm>
            <a:off x="152400" y="609600"/>
            <a:ext cx="8915400" cy="6248400"/>
          </a:xfrm>
        </p:spPr>
        <p:txBody>
          <a:bodyPr>
            <a:normAutofit fontScale="92500" lnSpcReduction="10000"/>
          </a:bodyPr>
          <a:lstStyle/>
          <a:p>
            <a:endParaRPr lang="en-US" dirty="0" smtClean="0"/>
          </a:p>
          <a:p>
            <a:r>
              <a:rPr lang="en-US" dirty="0" smtClean="0"/>
              <a:t>There </a:t>
            </a:r>
            <a:r>
              <a:rPr lang="en-US" dirty="0"/>
              <a:t>are many disorders for which there are many environmental and genetic factors at play that account for an individual’s overall risk of contracting the </a:t>
            </a:r>
            <a:r>
              <a:rPr lang="en-US" dirty="0" smtClean="0"/>
              <a:t>disease.</a:t>
            </a:r>
          </a:p>
          <a:p>
            <a:pPr lvl="1"/>
            <a:r>
              <a:rPr lang="en-US" dirty="0" smtClean="0"/>
              <a:t>Genes </a:t>
            </a:r>
            <a:r>
              <a:rPr lang="en-US" dirty="0"/>
              <a:t>that make you susceptible to a condition increase your </a:t>
            </a:r>
            <a:r>
              <a:rPr lang="en-US" b="1" i="1" dirty="0"/>
              <a:t>risk </a:t>
            </a:r>
            <a:r>
              <a:rPr lang="en-US" dirty="0"/>
              <a:t>of contracting the condition, but don’t necessarily mean you will get it.</a:t>
            </a:r>
          </a:p>
          <a:p>
            <a:r>
              <a:rPr lang="en-US" dirty="0"/>
              <a:t> </a:t>
            </a:r>
            <a:r>
              <a:rPr lang="en-US" dirty="0" smtClean="0"/>
              <a:t>The </a:t>
            </a:r>
            <a:r>
              <a:rPr lang="en-US" dirty="0"/>
              <a:t>risk is particularly increased when:</a:t>
            </a:r>
          </a:p>
          <a:p>
            <a:pPr lvl="1"/>
            <a:r>
              <a:rPr lang="en-US" dirty="0"/>
              <a:t>You have a close relative with the disorder</a:t>
            </a:r>
          </a:p>
          <a:p>
            <a:pPr lvl="1"/>
            <a:r>
              <a:rPr lang="en-US" dirty="0"/>
              <a:t>Several members of the family have the disorder</a:t>
            </a:r>
          </a:p>
          <a:p>
            <a:pPr lvl="1"/>
            <a:r>
              <a:rPr lang="en-US" dirty="0"/>
              <a:t>The disease is known to be sex specific, and you are of that particular gender</a:t>
            </a:r>
          </a:p>
          <a:p>
            <a:pPr lvl="1"/>
            <a:r>
              <a:rPr lang="en-US" dirty="0"/>
              <a:t>A relative has had a particularly severe form of the disease</a:t>
            </a:r>
          </a:p>
          <a:p>
            <a:pPr marL="0" indent="0">
              <a:buNone/>
            </a:pPr>
            <a:endParaRPr lang="en-US" dirty="0"/>
          </a:p>
          <a:p>
            <a:endParaRPr lang="en-US" dirty="0"/>
          </a:p>
        </p:txBody>
      </p:sp>
    </p:spTree>
    <p:extLst>
      <p:ext uri="{BB962C8B-B14F-4D97-AF65-F5344CB8AC3E}">
        <p14:creationId xmlns:p14="http://schemas.microsoft.com/office/powerpoint/2010/main" val="2584145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Pedigree</a:t>
            </a:r>
            <a:endParaRPr lang="en-US" dirty="0"/>
          </a:p>
        </p:txBody>
      </p:sp>
      <p:sp>
        <p:nvSpPr>
          <p:cNvPr id="3" name="Content Placeholder 2"/>
          <p:cNvSpPr>
            <a:spLocks noGrp="1"/>
          </p:cNvSpPr>
          <p:nvPr>
            <p:ph idx="1"/>
          </p:nvPr>
        </p:nvSpPr>
        <p:spPr>
          <a:xfrm>
            <a:off x="6067425" y="1219200"/>
            <a:ext cx="3076575" cy="5105400"/>
          </a:xfrm>
        </p:spPr>
        <p:txBody>
          <a:bodyPr>
            <a:normAutofit fontScale="92500" lnSpcReduction="10000"/>
          </a:bodyPr>
          <a:lstStyle/>
          <a:p>
            <a:r>
              <a:rPr lang="en-US" dirty="0" smtClean="0"/>
              <a:t>Male </a:t>
            </a:r>
            <a:r>
              <a:rPr lang="en-US" dirty="0" err="1" smtClean="0"/>
              <a:t>vs</a:t>
            </a:r>
            <a:r>
              <a:rPr lang="en-US" dirty="0" smtClean="0"/>
              <a:t> female</a:t>
            </a:r>
          </a:p>
          <a:p>
            <a:r>
              <a:rPr lang="en-US" dirty="0" smtClean="0"/>
              <a:t>Affected </a:t>
            </a:r>
            <a:r>
              <a:rPr lang="en-US" dirty="0" err="1" smtClean="0"/>
              <a:t>vs</a:t>
            </a:r>
            <a:r>
              <a:rPr lang="en-US" dirty="0" smtClean="0"/>
              <a:t> unaffected</a:t>
            </a:r>
          </a:p>
          <a:p>
            <a:r>
              <a:rPr lang="en-US" dirty="0" smtClean="0"/>
              <a:t>Horizontal lines indicate </a:t>
            </a:r>
            <a:r>
              <a:rPr lang="en-US" dirty="0" err="1" smtClean="0"/>
              <a:t>matings</a:t>
            </a:r>
            <a:endParaRPr lang="en-US" dirty="0" smtClean="0"/>
          </a:p>
          <a:p>
            <a:r>
              <a:rPr lang="en-US" dirty="0" smtClean="0"/>
              <a:t>Vertical lines indicate offspring</a:t>
            </a:r>
          </a:p>
          <a:p>
            <a:pPr lvl="1"/>
            <a:r>
              <a:rPr lang="en-US" dirty="0" smtClean="0"/>
              <a:t>Arranged from left to right in order of birth</a:t>
            </a:r>
          </a:p>
        </p:txBody>
      </p:sp>
      <p:pic>
        <p:nvPicPr>
          <p:cNvPr id="7172" name="Picture 4" descr="http://users.rcn.com/jkimball.ma.ultranet/BiologyPages/Q/Queen_Victori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295401"/>
            <a:ext cx="6019800" cy="39312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93581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Polygenic / Multifactorial Inheritance</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t>Some common conditions known to be multifactorial include:</a:t>
            </a:r>
          </a:p>
          <a:p>
            <a:r>
              <a:rPr lang="en-US" b="1" dirty="0"/>
              <a:t>Congenital Disorders:</a:t>
            </a:r>
            <a:endParaRPr lang="en-US" dirty="0"/>
          </a:p>
          <a:p>
            <a:pPr lvl="1"/>
            <a:r>
              <a:rPr lang="en-US" dirty="0"/>
              <a:t>Neural Tube Defects </a:t>
            </a:r>
          </a:p>
          <a:p>
            <a:pPr lvl="2"/>
            <a:r>
              <a:rPr lang="en-US" dirty="0"/>
              <a:t>+ environmental factors (</a:t>
            </a:r>
            <a:r>
              <a:rPr lang="en-US" dirty="0" err="1"/>
              <a:t>folate</a:t>
            </a:r>
            <a:r>
              <a:rPr lang="en-US" dirty="0"/>
              <a:t>)</a:t>
            </a:r>
          </a:p>
          <a:p>
            <a:pPr lvl="1"/>
            <a:r>
              <a:rPr lang="en-US" dirty="0"/>
              <a:t>Congenital Heart Disease</a:t>
            </a:r>
          </a:p>
          <a:p>
            <a:pPr lvl="1"/>
            <a:r>
              <a:rPr lang="en-US" dirty="0"/>
              <a:t>Cleft lip and palate</a:t>
            </a:r>
          </a:p>
          <a:p>
            <a:pPr lvl="1"/>
            <a:r>
              <a:rPr lang="en-US" dirty="0"/>
              <a:t>Pyloric Stenosis</a:t>
            </a:r>
          </a:p>
          <a:p>
            <a:pPr lvl="1"/>
            <a:r>
              <a:rPr lang="en-US" dirty="0"/>
              <a:t>Congenital dislocation of the hip</a:t>
            </a:r>
          </a:p>
          <a:p>
            <a:pPr lvl="1"/>
            <a:r>
              <a:rPr lang="en-US" dirty="0" err="1"/>
              <a:t>Talipes</a:t>
            </a:r>
            <a:endParaRPr lang="en-US" dirty="0"/>
          </a:p>
          <a:p>
            <a:pPr lvl="1"/>
            <a:r>
              <a:rPr lang="en-US" dirty="0"/>
              <a:t>Hypospadias</a:t>
            </a:r>
          </a:p>
          <a:p>
            <a:r>
              <a:rPr lang="en-US" b="1" dirty="0"/>
              <a:t>Other Conditions:</a:t>
            </a:r>
            <a:endParaRPr lang="en-US" dirty="0"/>
          </a:p>
          <a:p>
            <a:r>
              <a:rPr lang="en-US" dirty="0"/>
              <a:t>Atherosclerosis and CHD </a:t>
            </a:r>
          </a:p>
          <a:p>
            <a:pPr lvl="1"/>
            <a:r>
              <a:rPr lang="en-US" dirty="0"/>
              <a:t>+ environmental factors (obesity, smoking, sedentary lifestyle)</a:t>
            </a:r>
          </a:p>
          <a:p>
            <a:r>
              <a:rPr lang="en-US" dirty="0"/>
              <a:t>Diabetes mellitus</a:t>
            </a:r>
          </a:p>
          <a:p>
            <a:r>
              <a:rPr lang="en-US" dirty="0"/>
              <a:t>Asthma</a:t>
            </a:r>
          </a:p>
          <a:p>
            <a:r>
              <a:rPr lang="en-US" dirty="0"/>
              <a:t>Epilepsy</a:t>
            </a:r>
          </a:p>
          <a:p>
            <a:r>
              <a:rPr lang="en-US" dirty="0"/>
              <a:t>Hypertension </a:t>
            </a:r>
          </a:p>
          <a:p>
            <a:endParaRPr lang="en-US" dirty="0"/>
          </a:p>
        </p:txBody>
      </p:sp>
    </p:spTree>
    <p:extLst>
      <p:ext uri="{BB962C8B-B14F-4D97-AF65-F5344CB8AC3E}">
        <p14:creationId xmlns:p14="http://schemas.microsoft.com/office/powerpoint/2010/main" val="25552832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 linked Dominant</a:t>
            </a:r>
            <a:endParaRPr lang="en-US" dirty="0"/>
          </a:p>
        </p:txBody>
      </p:sp>
      <p:sp>
        <p:nvSpPr>
          <p:cNvPr id="3" name="Content Placeholder 2"/>
          <p:cNvSpPr>
            <a:spLocks noGrp="1"/>
          </p:cNvSpPr>
          <p:nvPr>
            <p:ph idx="1"/>
          </p:nvPr>
        </p:nvSpPr>
        <p:spPr/>
        <p:txBody>
          <a:bodyPr>
            <a:normAutofit fontScale="92500"/>
          </a:bodyPr>
          <a:lstStyle/>
          <a:p>
            <a:r>
              <a:rPr lang="en-US" dirty="0"/>
              <a:t>Such conditions are extremely rare. They only affect </a:t>
            </a:r>
            <a:r>
              <a:rPr lang="en-US" dirty="0" smtClean="0"/>
              <a:t>males</a:t>
            </a:r>
          </a:p>
          <a:p>
            <a:r>
              <a:rPr lang="en-US" dirty="0" smtClean="0"/>
              <a:t>an </a:t>
            </a:r>
            <a:r>
              <a:rPr lang="en-US" dirty="0"/>
              <a:t>affected man will pass on the gene to all his sons. </a:t>
            </a:r>
            <a:endParaRPr lang="en-US" dirty="0" smtClean="0"/>
          </a:p>
          <a:p>
            <a:r>
              <a:rPr lang="en-US" dirty="0" smtClean="0"/>
              <a:t>The </a:t>
            </a:r>
            <a:r>
              <a:rPr lang="en-US" dirty="0"/>
              <a:t>Y chromosome is typically only associated with spermatogenesis, and thus any conditions involving Y-linked inheritance will typically result in infertility</a:t>
            </a:r>
            <a:r>
              <a:rPr lang="en-US" dirty="0" smtClean="0"/>
              <a:t>.</a:t>
            </a:r>
          </a:p>
          <a:p>
            <a:pPr lvl="1"/>
            <a:r>
              <a:rPr lang="en-US" dirty="0" smtClean="0"/>
              <a:t>Gene not passed on so disappears from population</a:t>
            </a:r>
            <a:endParaRPr lang="en-US" dirty="0"/>
          </a:p>
          <a:p>
            <a:endParaRPr lang="en-US" dirty="0"/>
          </a:p>
        </p:txBody>
      </p:sp>
    </p:spTree>
    <p:extLst>
      <p:ext uri="{BB962C8B-B14F-4D97-AF65-F5344CB8AC3E}">
        <p14:creationId xmlns:p14="http://schemas.microsoft.com/office/powerpoint/2010/main" val="16034436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15400" cy="1143000"/>
          </a:xfrm>
        </p:spPr>
        <p:txBody>
          <a:bodyPr>
            <a:normAutofit fontScale="90000"/>
          </a:bodyPr>
          <a:lstStyle/>
          <a:p>
            <a:r>
              <a:rPr lang="en-US" b="1" dirty="0"/>
              <a:t>Mitochondrial / Cytoplasmic Inheritance</a:t>
            </a:r>
            <a:r>
              <a:rPr lang="en-US" dirty="0"/>
              <a:t/>
            </a:r>
            <a:br>
              <a:rPr lang="en-US" dirty="0"/>
            </a:br>
            <a:endParaRPr lang="en-US" dirty="0"/>
          </a:p>
        </p:txBody>
      </p:sp>
      <p:sp>
        <p:nvSpPr>
          <p:cNvPr id="3" name="Content Placeholder 2"/>
          <p:cNvSpPr>
            <a:spLocks noGrp="1"/>
          </p:cNvSpPr>
          <p:nvPr>
            <p:ph idx="1"/>
          </p:nvPr>
        </p:nvSpPr>
        <p:spPr>
          <a:xfrm>
            <a:off x="457200" y="1219200"/>
            <a:ext cx="8229600" cy="4906963"/>
          </a:xfrm>
        </p:spPr>
        <p:txBody>
          <a:bodyPr>
            <a:normAutofit/>
          </a:bodyPr>
          <a:lstStyle/>
          <a:p>
            <a:r>
              <a:rPr lang="en-US" dirty="0" err="1" smtClean="0"/>
              <a:t>Mitchondria</a:t>
            </a:r>
            <a:r>
              <a:rPr lang="en-US" dirty="0" smtClean="0"/>
              <a:t> </a:t>
            </a:r>
            <a:r>
              <a:rPr lang="en-US" dirty="0"/>
              <a:t>have their own DNA. Each cell has 1,000 copies of mitochondrial DNA, but typically, only a proportion of the mitochondrial DNA is affected.</a:t>
            </a:r>
          </a:p>
          <a:p>
            <a:r>
              <a:rPr lang="en-US" b="1" dirty="0"/>
              <a:t>Mitochondrial DNA is only passed on through the mother – </a:t>
            </a:r>
            <a:r>
              <a:rPr lang="en-US" dirty="0"/>
              <a:t>only the oocyte contain mitochondrial DNA and not the sperm. </a:t>
            </a:r>
            <a:endParaRPr lang="en-US" dirty="0" smtClean="0"/>
          </a:p>
          <a:p>
            <a:pPr lvl="1"/>
            <a:r>
              <a:rPr lang="en-US" dirty="0" smtClean="0"/>
              <a:t>Thus </a:t>
            </a:r>
            <a:r>
              <a:rPr lang="en-US" b="1" i="1" dirty="0"/>
              <a:t>fathers with mitochondrial DNA disorders will not pass the defect onto their children. </a:t>
            </a:r>
            <a:endParaRPr lang="en-US" dirty="0"/>
          </a:p>
          <a:p>
            <a:endParaRPr lang="en-US" dirty="0"/>
          </a:p>
        </p:txBody>
      </p:sp>
    </p:spTree>
    <p:extLst>
      <p:ext uri="{BB962C8B-B14F-4D97-AF65-F5344CB8AC3E}">
        <p14:creationId xmlns:p14="http://schemas.microsoft.com/office/powerpoint/2010/main" val="9037504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a:solidFill>
                  <a:srgbClr val="C00000"/>
                </a:solidFill>
              </a:rPr>
              <a:t>Genetic </a:t>
            </a:r>
            <a:r>
              <a:rPr lang="en-US" dirty="0" smtClean="0">
                <a:solidFill>
                  <a:srgbClr val="C00000"/>
                </a:solidFill>
              </a:rPr>
              <a:t>Crosses Objectives</a:t>
            </a:r>
            <a:endParaRPr lang="en-US" dirty="0">
              <a:solidFill>
                <a:srgbClr val="C00000"/>
              </a:solidFill>
            </a:endParaRPr>
          </a:p>
        </p:txBody>
      </p:sp>
      <p:sp>
        <p:nvSpPr>
          <p:cNvPr id="3" name="Content Placeholder 2"/>
          <p:cNvSpPr>
            <a:spLocks noGrp="1"/>
          </p:cNvSpPr>
          <p:nvPr>
            <p:ph idx="1"/>
          </p:nvPr>
        </p:nvSpPr>
        <p:spPr/>
        <p:txBody>
          <a:bodyPr>
            <a:normAutofit fontScale="92500" lnSpcReduction="20000"/>
          </a:bodyPr>
          <a:lstStyle/>
          <a:p>
            <a:r>
              <a:rPr lang="en-US" dirty="0" smtClean="0">
                <a:solidFill>
                  <a:srgbClr val="C00000"/>
                </a:solidFill>
              </a:rPr>
              <a:t>Differentiate between the genotype and phenotype of an organism.</a:t>
            </a:r>
          </a:p>
          <a:p>
            <a:r>
              <a:rPr lang="en-US" dirty="0" smtClean="0">
                <a:solidFill>
                  <a:srgbClr val="C00000"/>
                </a:solidFill>
              </a:rPr>
              <a:t>Explain how probability is used to predict the results of genetic crosses.</a:t>
            </a:r>
          </a:p>
          <a:p>
            <a:r>
              <a:rPr lang="en-US" dirty="0" smtClean="0">
                <a:solidFill>
                  <a:srgbClr val="C00000"/>
                </a:solidFill>
              </a:rPr>
              <a:t>Use a </a:t>
            </a:r>
            <a:r>
              <a:rPr lang="en-US" dirty="0" err="1" smtClean="0">
                <a:solidFill>
                  <a:srgbClr val="C00000"/>
                </a:solidFill>
                <a:hlinkClick r:id="rId2"/>
              </a:rPr>
              <a:t>Punnet</a:t>
            </a:r>
            <a:r>
              <a:rPr lang="en-US" dirty="0" smtClean="0">
                <a:solidFill>
                  <a:srgbClr val="C00000"/>
                </a:solidFill>
                <a:hlinkClick r:id="rId2"/>
              </a:rPr>
              <a:t> square </a:t>
            </a:r>
            <a:r>
              <a:rPr lang="en-US" dirty="0" smtClean="0">
                <a:solidFill>
                  <a:srgbClr val="C00000"/>
                </a:solidFill>
              </a:rPr>
              <a:t>to predict the results of monohybrid and </a:t>
            </a:r>
            <a:r>
              <a:rPr lang="en-US" dirty="0" err="1" smtClean="0">
                <a:solidFill>
                  <a:srgbClr val="C00000"/>
                </a:solidFill>
              </a:rPr>
              <a:t>dihybrid</a:t>
            </a:r>
            <a:r>
              <a:rPr lang="en-US" dirty="0" smtClean="0">
                <a:solidFill>
                  <a:srgbClr val="C00000"/>
                </a:solidFill>
              </a:rPr>
              <a:t> genetic crosses.</a:t>
            </a:r>
          </a:p>
          <a:p>
            <a:r>
              <a:rPr lang="en-US" dirty="0" smtClean="0">
                <a:solidFill>
                  <a:srgbClr val="C00000"/>
                </a:solidFill>
              </a:rPr>
              <a:t>Explain how a test cross is used to show the phenotype of an individual who's phenotype expresses the dominant trait.</a:t>
            </a:r>
          </a:p>
          <a:p>
            <a:r>
              <a:rPr lang="en-US" dirty="0" smtClean="0">
                <a:solidFill>
                  <a:srgbClr val="C00000"/>
                </a:solidFill>
              </a:rPr>
              <a:t>Differentiate a monohybrid cross from a </a:t>
            </a:r>
            <a:r>
              <a:rPr lang="en-US" dirty="0" err="1" smtClean="0">
                <a:solidFill>
                  <a:srgbClr val="C00000"/>
                </a:solidFill>
              </a:rPr>
              <a:t>dihybrid</a:t>
            </a:r>
            <a:r>
              <a:rPr lang="en-US" dirty="0" smtClean="0">
                <a:solidFill>
                  <a:srgbClr val="C00000"/>
                </a:solidFill>
              </a:rPr>
              <a:t> cross.</a:t>
            </a:r>
            <a:endParaRPr lang="en-US" dirty="0">
              <a:solidFill>
                <a:srgbClr val="C00000"/>
              </a:solidFill>
            </a:endParaRPr>
          </a:p>
        </p:txBody>
      </p:sp>
    </p:spTree>
    <p:extLst>
      <p:ext uri="{BB962C8B-B14F-4D97-AF65-F5344CB8AC3E}">
        <p14:creationId xmlns:p14="http://schemas.microsoft.com/office/powerpoint/2010/main" val="389252118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7030A0"/>
                </a:solidFill>
              </a:rPr>
              <a:t>Genetic Crosses </a:t>
            </a:r>
            <a:r>
              <a:rPr lang="en-US" dirty="0" smtClean="0">
                <a:solidFill>
                  <a:srgbClr val="7030A0"/>
                </a:solidFill>
              </a:rPr>
              <a:t>Vocabulary</a:t>
            </a:r>
            <a:endParaRPr lang="en-US" dirty="0">
              <a:solidFill>
                <a:srgbClr val="7030A0"/>
              </a:solidFill>
            </a:endParaRPr>
          </a:p>
        </p:txBody>
      </p:sp>
      <p:sp>
        <p:nvSpPr>
          <p:cNvPr id="3" name="Content Placeholder 2"/>
          <p:cNvSpPr>
            <a:spLocks noGrp="1"/>
          </p:cNvSpPr>
          <p:nvPr>
            <p:ph idx="1"/>
          </p:nvPr>
        </p:nvSpPr>
        <p:spPr>
          <a:xfrm>
            <a:off x="228600" y="1600200"/>
            <a:ext cx="8915400" cy="4525963"/>
          </a:xfrm>
        </p:spPr>
        <p:txBody>
          <a:bodyPr/>
          <a:lstStyle/>
          <a:p>
            <a:pPr marL="0" indent="0">
              <a:buNone/>
            </a:pPr>
            <a:r>
              <a:rPr lang="en-US" dirty="0" smtClean="0">
                <a:solidFill>
                  <a:srgbClr val="7030A0"/>
                </a:solidFill>
              </a:rPr>
              <a:t>Genotype		phenotype		homozygous</a:t>
            </a:r>
          </a:p>
          <a:p>
            <a:pPr marL="0" indent="0">
              <a:buNone/>
            </a:pPr>
            <a:r>
              <a:rPr lang="en-US" dirty="0" smtClean="0">
                <a:solidFill>
                  <a:srgbClr val="7030A0"/>
                </a:solidFill>
              </a:rPr>
              <a:t>Heterozygous	probability		monohybrid cross</a:t>
            </a:r>
          </a:p>
          <a:p>
            <a:pPr marL="0" indent="0">
              <a:buNone/>
            </a:pPr>
            <a:r>
              <a:rPr lang="en-US" dirty="0" err="1" smtClean="0">
                <a:solidFill>
                  <a:srgbClr val="7030A0"/>
                </a:solidFill>
              </a:rPr>
              <a:t>Punnet</a:t>
            </a:r>
            <a:r>
              <a:rPr lang="en-US" dirty="0" smtClean="0">
                <a:solidFill>
                  <a:srgbClr val="7030A0"/>
                </a:solidFill>
              </a:rPr>
              <a:t> square	genotypic ratio	phenotypic ratio	</a:t>
            </a:r>
          </a:p>
          <a:p>
            <a:pPr marL="0" indent="0">
              <a:buNone/>
            </a:pPr>
            <a:r>
              <a:rPr lang="en-US" dirty="0" smtClean="0">
                <a:solidFill>
                  <a:srgbClr val="7030A0"/>
                </a:solidFill>
              </a:rPr>
              <a:t>Testcross		</a:t>
            </a:r>
            <a:r>
              <a:rPr lang="en-US" dirty="0" err="1" smtClean="0">
                <a:solidFill>
                  <a:srgbClr val="7030A0"/>
                </a:solidFill>
              </a:rPr>
              <a:t>dihybrid</a:t>
            </a:r>
            <a:r>
              <a:rPr lang="en-US" dirty="0" smtClean="0">
                <a:solidFill>
                  <a:srgbClr val="7030A0"/>
                </a:solidFill>
              </a:rPr>
              <a:t> cross</a:t>
            </a:r>
          </a:p>
          <a:p>
            <a:pPr marL="0" indent="0">
              <a:buNone/>
            </a:pPr>
            <a:r>
              <a:rPr lang="en-US" dirty="0" smtClean="0">
                <a:solidFill>
                  <a:srgbClr val="7030A0"/>
                </a:solidFill>
              </a:rPr>
              <a:t>complete dominance		Incomplete dominance</a:t>
            </a:r>
            <a:endParaRPr lang="en-US" dirty="0">
              <a:solidFill>
                <a:srgbClr val="7030A0"/>
              </a:solidFill>
            </a:endParaRPr>
          </a:p>
        </p:txBody>
      </p:sp>
    </p:spTree>
    <p:extLst>
      <p:ext uri="{BB962C8B-B14F-4D97-AF65-F5344CB8AC3E}">
        <p14:creationId xmlns:p14="http://schemas.microsoft.com/office/powerpoint/2010/main" val="19575570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Genotype and Phenotype</a:t>
            </a:r>
            <a:endParaRPr lang="en-US" dirty="0"/>
          </a:p>
        </p:txBody>
      </p:sp>
      <p:sp>
        <p:nvSpPr>
          <p:cNvPr id="3" name="Content Placeholder 2"/>
          <p:cNvSpPr>
            <a:spLocks noGrp="1"/>
          </p:cNvSpPr>
          <p:nvPr>
            <p:ph idx="1"/>
          </p:nvPr>
        </p:nvSpPr>
        <p:spPr/>
        <p:txBody>
          <a:bodyPr/>
          <a:lstStyle/>
          <a:p>
            <a:r>
              <a:rPr lang="en-US" dirty="0" smtClean="0"/>
              <a:t>Genotype: the alleles that an organism inherits from its parents, it’s genetic makeup</a:t>
            </a:r>
          </a:p>
          <a:p>
            <a:r>
              <a:rPr lang="en-US" dirty="0" smtClean="0"/>
              <a:t>Phenotype: the appearance of the organism.</a:t>
            </a:r>
          </a:p>
          <a:p>
            <a:pPr marL="0" indent="0">
              <a:buNone/>
            </a:pPr>
            <a:endParaRPr lang="en-US" dirty="0"/>
          </a:p>
          <a:p>
            <a:pPr marL="0" indent="0">
              <a:buNone/>
            </a:pPr>
            <a:r>
              <a:rPr lang="en-US" dirty="0" smtClean="0"/>
              <a:t>Genotype: PP  </a:t>
            </a:r>
            <a:r>
              <a:rPr lang="en-US" dirty="0" err="1" smtClean="0"/>
              <a:t>Pp</a:t>
            </a:r>
            <a:r>
              <a:rPr lang="en-US" dirty="0" smtClean="0"/>
              <a:t> or </a:t>
            </a:r>
            <a:r>
              <a:rPr lang="en-US" dirty="0" err="1" smtClean="0"/>
              <a:t>pp</a:t>
            </a:r>
            <a:endParaRPr lang="en-US" dirty="0" smtClean="0"/>
          </a:p>
          <a:p>
            <a:pPr marL="0" indent="0">
              <a:buNone/>
            </a:pPr>
            <a:r>
              <a:rPr lang="en-US" dirty="0" smtClean="0"/>
              <a:t>Phenotype: purple flower  or white flower</a:t>
            </a:r>
            <a:endParaRPr lang="en-US" dirty="0"/>
          </a:p>
        </p:txBody>
      </p:sp>
    </p:spTree>
    <p:extLst>
      <p:ext uri="{BB962C8B-B14F-4D97-AF65-F5344CB8AC3E}">
        <p14:creationId xmlns:p14="http://schemas.microsoft.com/office/powerpoint/2010/main" val="30739071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same gene has many versions</a:t>
            </a:r>
            <a:endParaRPr lang="en-US" dirty="0"/>
          </a:p>
        </p:txBody>
      </p:sp>
      <p:sp>
        <p:nvSpPr>
          <p:cNvPr id="3" name="Content Placeholder 2"/>
          <p:cNvSpPr>
            <a:spLocks noGrp="1"/>
          </p:cNvSpPr>
          <p:nvPr>
            <p:ph idx="1"/>
          </p:nvPr>
        </p:nvSpPr>
        <p:spPr/>
        <p:txBody>
          <a:bodyPr/>
          <a:lstStyle/>
          <a:p>
            <a:r>
              <a:rPr lang="en-US" dirty="0" smtClean="0"/>
              <a:t>Gene: a segment of DNA which produces a specific protein</a:t>
            </a:r>
          </a:p>
          <a:p>
            <a:r>
              <a:rPr lang="en-US" dirty="0" smtClean="0"/>
              <a:t>Genome: all of an organisms genetic material.</a:t>
            </a:r>
          </a:p>
          <a:p>
            <a:r>
              <a:rPr lang="en-US" dirty="0" smtClean="0"/>
              <a:t>Diploid organisms have two copies of each gene, one from each parent.</a:t>
            </a:r>
          </a:p>
          <a:p>
            <a:pPr lvl="1"/>
            <a:r>
              <a:rPr lang="en-US" dirty="0" smtClean="0"/>
              <a:t>Allele alternative forms of a gene that occur at a specific locus (location on a chromosome)</a:t>
            </a:r>
          </a:p>
          <a:p>
            <a:endParaRPr lang="en-US" dirty="0"/>
          </a:p>
        </p:txBody>
      </p:sp>
    </p:spTree>
    <p:extLst>
      <p:ext uri="{BB962C8B-B14F-4D97-AF65-F5344CB8AC3E}">
        <p14:creationId xmlns:p14="http://schemas.microsoft.com/office/powerpoint/2010/main" val="2932312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Four most common </a:t>
            </a:r>
            <a:br>
              <a:rPr lang="en-US" dirty="0" smtClean="0"/>
            </a:br>
            <a:r>
              <a:rPr lang="en-US" dirty="0" smtClean="0"/>
              <a:t>patterns of genetic inheritance</a:t>
            </a:r>
            <a:endParaRPr lang="en-US" dirty="0"/>
          </a:p>
        </p:txBody>
      </p:sp>
      <p:sp>
        <p:nvSpPr>
          <p:cNvPr id="3" name="Content Placeholder 2"/>
          <p:cNvSpPr>
            <a:spLocks noGrp="1"/>
          </p:cNvSpPr>
          <p:nvPr>
            <p:ph idx="1"/>
          </p:nvPr>
        </p:nvSpPr>
        <p:spPr/>
        <p:txBody>
          <a:bodyPr>
            <a:normAutofit/>
          </a:bodyPr>
          <a:lstStyle/>
          <a:p>
            <a:r>
              <a:rPr lang="en-US" dirty="0"/>
              <a:t>C</a:t>
            </a:r>
            <a:r>
              <a:rPr lang="en-US" dirty="0" smtClean="0"/>
              <a:t>onditions </a:t>
            </a:r>
            <a:r>
              <a:rPr lang="en-US" dirty="0"/>
              <a:t>due to a change in a single gene in families </a:t>
            </a:r>
            <a:r>
              <a:rPr lang="en-US" dirty="0" smtClean="0"/>
              <a:t>are therefore </a:t>
            </a:r>
            <a:r>
              <a:rPr lang="en-US" dirty="0"/>
              <a:t>described as:</a:t>
            </a:r>
          </a:p>
          <a:p>
            <a:r>
              <a:rPr lang="en-US" dirty="0" smtClean="0"/>
              <a:t>Autosomal </a:t>
            </a:r>
            <a:r>
              <a:rPr lang="en-US" dirty="0"/>
              <a:t>recessive</a:t>
            </a:r>
          </a:p>
          <a:p>
            <a:r>
              <a:rPr lang="en-US" dirty="0" smtClean="0"/>
              <a:t>Autosomal </a:t>
            </a:r>
            <a:r>
              <a:rPr lang="en-US" dirty="0"/>
              <a:t>dominant</a:t>
            </a:r>
          </a:p>
          <a:p>
            <a:r>
              <a:rPr lang="en-US" dirty="0" smtClean="0"/>
              <a:t>X-linked </a:t>
            </a:r>
            <a:r>
              <a:rPr lang="en-US" dirty="0"/>
              <a:t>recessive</a:t>
            </a:r>
          </a:p>
          <a:p>
            <a:r>
              <a:rPr lang="en-US" dirty="0" smtClean="0"/>
              <a:t>X-linked </a:t>
            </a:r>
            <a:r>
              <a:rPr lang="en-US" dirty="0"/>
              <a:t>dominant</a:t>
            </a:r>
          </a:p>
        </p:txBody>
      </p:sp>
    </p:spTree>
    <p:extLst>
      <p:ext uri="{BB962C8B-B14F-4D97-AF65-F5344CB8AC3E}">
        <p14:creationId xmlns:p14="http://schemas.microsoft.com/office/powerpoint/2010/main" val="6002236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Homozygous or Heterozygous</a:t>
            </a:r>
            <a:endParaRPr lang="en-US" dirty="0"/>
          </a:p>
        </p:txBody>
      </p:sp>
      <p:sp>
        <p:nvSpPr>
          <p:cNvPr id="3" name="Content Placeholder 2"/>
          <p:cNvSpPr>
            <a:spLocks noGrp="1"/>
          </p:cNvSpPr>
          <p:nvPr>
            <p:ph idx="1"/>
          </p:nvPr>
        </p:nvSpPr>
        <p:spPr/>
        <p:txBody>
          <a:bodyPr/>
          <a:lstStyle/>
          <a:p>
            <a:r>
              <a:rPr lang="en-US" dirty="0" smtClean="0"/>
              <a:t>Homozygous: same two alleles for a trait</a:t>
            </a:r>
          </a:p>
          <a:p>
            <a:pPr lvl="1"/>
            <a:r>
              <a:rPr lang="en-US" dirty="0" smtClean="0"/>
              <a:t> Homozygous dominant PP  </a:t>
            </a:r>
          </a:p>
          <a:p>
            <a:pPr lvl="1"/>
            <a:r>
              <a:rPr lang="en-US" dirty="0" smtClean="0"/>
              <a:t>Homozygous recessive </a:t>
            </a:r>
            <a:r>
              <a:rPr lang="en-US" dirty="0" err="1" smtClean="0"/>
              <a:t>pp</a:t>
            </a:r>
            <a:endParaRPr lang="en-US" dirty="0" smtClean="0"/>
          </a:p>
          <a:p>
            <a:endParaRPr lang="en-US" dirty="0" smtClean="0"/>
          </a:p>
          <a:p>
            <a:r>
              <a:rPr lang="en-US" dirty="0" smtClean="0"/>
              <a:t>Heterozygous: two different alleles for a trait</a:t>
            </a:r>
          </a:p>
          <a:p>
            <a:pPr lvl="1"/>
            <a:r>
              <a:rPr lang="en-US" dirty="0" err="1" smtClean="0"/>
              <a:t>Pp</a:t>
            </a:r>
            <a:r>
              <a:rPr lang="en-US" dirty="0" smtClean="0"/>
              <a:t> </a:t>
            </a:r>
          </a:p>
          <a:p>
            <a:pPr lvl="1"/>
            <a:endParaRPr lang="en-US" dirty="0"/>
          </a:p>
        </p:txBody>
      </p:sp>
    </p:spTree>
    <p:extLst>
      <p:ext uri="{BB962C8B-B14F-4D97-AF65-F5344CB8AC3E}">
        <p14:creationId xmlns:p14="http://schemas.microsoft.com/office/powerpoint/2010/main" val="16382453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Probability</a:t>
            </a:r>
            <a:endParaRPr lang="en-US" dirty="0"/>
          </a:p>
        </p:txBody>
      </p:sp>
      <p:sp>
        <p:nvSpPr>
          <p:cNvPr id="3" name="Content Placeholder 2"/>
          <p:cNvSpPr>
            <a:spLocks noGrp="1"/>
          </p:cNvSpPr>
          <p:nvPr>
            <p:ph idx="1"/>
          </p:nvPr>
        </p:nvSpPr>
        <p:spPr/>
        <p:txBody>
          <a:bodyPr>
            <a:normAutofit/>
          </a:bodyPr>
          <a:lstStyle/>
          <a:p>
            <a:r>
              <a:rPr lang="en-US" dirty="0" smtClean="0"/>
              <a:t>The likelihood that a specific event will occur.</a:t>
            </a:r>
          </a:p>
          <a:p>
            <a:pPr marL="0" indent="0">
              <a:buNone/>
            </a:pPr>
            <a:r>
              <a:rPr lang="en-US" dirty="0" smtClean="0"/>
              <a:t>Probability = </a:t>
            </a:r>
            <a:r>
              <a:rPr lang="en-US" sz="2000" u="sng" dirty="0" smtClean="0"/>
              <a:t>the number of times an event is expected to happen                                                    </a:t>
            </a:r>
          </a:p>
          <a:p>
            <a:pPr marL="0" indent="0">
              <a:buNone/>
            </a:pPr>
            <a:r>
              <a:rPr lang="en-US" sz="2000" dirty="0"/>
              <a:t> </a:t>
            </a:r>
            <a:r>
              <a:rPr lang="en-US" sz="2000" dirty="0" smtClean="0"/>
              <a:t>                                               number of times an event could happen</a:t>
            </a:r>
          </a:p>
        </p:txBody>
      </p:sp>
    </p:spTree>
    <p:extLst>
      <p:ext uri="{BB962C8B-B14F-4D97-AF65-F5344CB8AC3E}">
        <p14:creationId xmlns:p14="http://schemas.microsoft.com/office/powerpoint/2010/main" val="23057376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B0F0"/>
                </a:solidFill>
              </a:rPr>
              <a:t>Calculating </a:t>
            </a:r>
            <a:r>
              <a:rPr lang="en-US" dirty="0" smtClean="0">
                <a:solidFill>
                  <a:srgbClr val="00B0F0"/>
                </a:solidFill>
              </a:rPr>
              <a:t>probability Lab:</a:t>
            </a:r>
            <a:endParaRPr lang="en-US" dirty="0">
              <a:solidFill>
                <a:srgbClr val="00B0F0"/>
              </a:solidFill>
            </a:endParaRPr>
          </a:p>
        </p:txBody>
      </p:sp>
      <p:sp>
        <p:nvSpPr>
          <p:cNvPr id="3" name="Content Placeholder 2"/>
          <p:cNvSpPr>
            <a:spLocks noGrp="1"/>
          </p:cNvSpPr>
          <p:nvPr>
            <p:ph idx="1"/>
          </p:nvPr>
        </p:nvSpPr>
        <p:spPr>
          <a:xfrm>
            <a:off x="76200" y="1295400"/>
            <a:ext cx="8915400" cy="5334000"/>
          </a:xfrm>
        </p:spPr>
        <p:txBody>
          <a:bodyPr>
            <a:normAutofit fontScale="70000" lnSpcReduction="20000"/>
          </a:bodyPr>
          <a:lstStyle/>
          <a:p>
            <a:pPr marL="0" indent="0">
              <a:buNone/>
            </a:pPr>
            <a:r>
              <a:rPr lang="en-US" dirty="0" smtClean="0">
                <a:solidFill>
                  <a:srgbClr val="00B0F0"/>
                </a:solidFill>
              </a:rPr>
              <a:t>materials</a:t>
            </a:r>
            <a:r>
              <a:rPr lang="en-US" dirty="0">
                <a:solidFill>
                  <a:srgbClr val="00B0F0"/>
                </a:solidFill>
              </a:rPr>
              <a:t>: a paper sack containing 20 beads of three different colors</a:t>
            </a:r>
          </a:p>
          <a:p>
            <a:pPr marL="0" indent="0">
              <a:buNone/>
            </a:pPr>
            <a:r>
              <a:rPr lang="en-US" dirty="0" smtClean="0">
                <a:solidFill>
                  <a:srgbClr val="00B0F0"/>
                </a:solidFill>
              </a:rPr>
              <a:t>procedure</a:t>
            </a:r>
            <a:r>
              <a:rPr lang="en-US" dirty="0">
                <a:solidFill>
                  <a:srgbClr val="00B0F0"/>
                </a:solidFill>
              </a:rPr>
              <a:t>: do not look in sack. </a:t>
            </a:r>
            <a:endParaRPr lang="en-US" dirty="0" smtClean="0">
              <a:solidFill>
                <a:srgbClr val="00B0F0"/>
              </a:solidFill>
            </a:endParaRPr>
          </a:p>
          <a:p>
            <a:pPr marL="0" indent="0">
              <a:buNone/>
            </a:pPr>
            <a:endParaRPr lang="en-US" dirty="0">
              <a:solidFill>
                <a:srgbClr val="00B0F0"/>
              </a:solidFill>
            </a:endParaRPr>
          </a:p>
          <a:p>
            <a:pPr marL="0" indent="0">
              <a:buNone/>
            </a:pPr>
            <a:r>
              <a:rPr lang="en-US" dirty="0">
                <a:solidFill>
                  <a:srgbClr val="00B0F0"/>
                </a:solidFill>
              </a:rPr>
              <a:t>	1.   Pull one bead out and record the color.  Return the bead to </a:t>
            </a:r>
            <a:r>
              <a:rPr lang="en-US" dirty="0" smtClean="0">
                <a:solidFill>
                  <a:srgbClr val="00B0F0"/>
                </a:solidFill>
              </a:rPr>
              <a:t>	the </a:t>
            </a:r>
            <a:r>
              <a:rPr lang="en-US" dirty="0">
                <a:solidFill>
                  <a:srgbClr val="00B0F0"/>
                </a:solidFill>
              </a:rPr>
              <a:t>sack and shake the bag to mix the colors. </a:t>
            </a:r>
          </a:p>
          <a:p>
            <a:pPr marL="0" indent="0">
              <a:buNone/>
            </a:pPr>
            <a:r>
              <a:rPr lang="en-US" dirty="0">
                <a:solidFill>
                  <a:srgbClr val="00B0F0"/>
                </a:solidFill>
              </a:rPr>
              <a:t>	2.  Repeat step one until you have examined 20 beads.</a:t>
            </a:r>
          </a:p>
          <a:p>
            <a:pPr marL="0" indent="0">
              <a:buNone/>
            </a:pPr>
            <a:r>
              <a:rPr lang="en-US" dirty="0">
                <a:solidFill>
                  <a:srgbClr val="00B0F0"/>
                </a:solidFill>
              </a:rPr>
              <a:t>	3.  determine the probability of getting a jelly bean of a </a:t>
            </a:r>
            <a:r>
              <a:rPr lang="en-US" dirty="0" smtClean="0">
                <a:solidFill>
                  <a:srgbClr val="00B0F0"/>
                </a:solidFill>
              </a:rPr>
              <a:t>	specific </a:t>
            </a:r>
            <a:r>
              <a:rPr lang="en-US" dirty="0">
                <a:solidFill>
                  <a:srgbClr val="00B0F0"/>
                </a:solidFill>
              </a:rPr>
              <a:t>color with a single draw.  Do this for each of the three </a:t>
            </a:r>
            <a:r>
              <a:rPr lang="en-US" dirty="0" smtClean="0">
                <a:solidFill>
                  <a:srgbClr val="00B0F0"/>
                </a:solidFill>
              </a:rPr>
              <a:t>	colors</a:t>
            </a:r>
            <a:r>
              <a:rPr lang="en-US" dirty="0">
                <a:solidFill>
                  <a:srgbClr val="00B0F0"/>
                </a:solidFill>
              </a:rPr>
              <a:t>.  </a:t>
            </a:r>
            <a:endParaRPr lang="en-US" dirty="0" smtClean="0">
              <a:solidFill>
                <a:srgbClr val="00B0F0"/>
              </a:solidFill>
            </a:endParaRPr>
          </a:p>
          <a:p>
            <a:pPr marL="0" indent="0">
              <a:buNone/>
            </a:pPr>
            <a:endParaRPr lang="en-US" dirty="0">
              <a:solidFill>
                <a:srgbClr val="00B0F0"/>
              </a:solidFill>
            </a:endParaRPr>
          </a:p>
          <a:p>
            <a:pPr marL="0" indent="0">
              <a:buNone/>
            </a:pPr>
            <a:r>
              <a:rPr lang="en-US" dirty="0" smtClean="0">
                <a:solidFill>
                  <a:srgbClr val="00B0F0"/>
                </a:solidFill>
              </a:rPr>
              <a:t>Compare </a:t>
            </a:r>
            <a:r>
              <a:rPr lang="en-US" dirty="0">
                <a:solidFill>
                  <a:srgbClr val="00B0F0"/>
                </a:solidFill>
              </a:rPr>
              <a:t>your results with those of the rest of the class.  </a:t>
            </a:r>
          </a:p>
          <a:p>
            <a:pPr marL="0" indent="0">
              <a:buNone/>
            </a:pPr>
            <a:endParaRPr lang="en-US" dirty="0">
              <a:solidFill>
                <a:srgbClr val="00B0F0"/>
              </a:solidFill>
            </a:endParaRPr>
          </a:p>
          <a:p>
            <a:pPr marL="0" indent="0">
              <a:buNone/>
            </a:pPr>
            <a:r>
              <a:rPr lang="en-US" dirty="0">
                <a:solidFill>
                  <a:srgbClr val="00B0F0"/>
                </a:solidFill>
              </a:rPr>
              <a:t>Analysis:  </a:t>
            </a:r>
            <a:endParaRPr lang="en-US" dirty="0" smtClean="0">
              <a:solidFill>
                <a:srgbClr val="00B0F0"/>
              </a:solidFill>
            </a:endParaRPr>
          </a:p>
          <a:p>
            <a:pPr marL="0" indent="0">
              <a:buNone/>
            </a:pPr>
            <a:r>
              <a:rPr lang="en-US" dirty="0" smtClean="0">
                <a:solidFill>
                  <a:srgbClr val="00B0F0"/>
                </a:solidFill>
              </a:rPr>
              <a:t>Does </a:t>
            </a:r>
            <a:r>
              <a:rPr lang="en-US" dirty="0">
                <a:solidFill>
                  <a:srgbClr val="00B0F0"/>
                </a:solidFill>
              </a:rPr>
              <a:t>anyone have the same probabilities as you? </a:t>
            </a:r>
            <a:endParaRPr lang="en-US" dirty="0" smtClean="0">
              <a:solidFill>
                <a:srgbClr val="00B0F0"/>
              </a:solidFill>
            </a:endParaRPr>
          </a:p>
          <a:p>
            <a:pPr marL="0" indent="0">
              <a:buNone/>
            </a:pPr>
            <a:r>
              <a:rPr lang="en-US" dirty="0" smtClean="0">
                <a:solidFill>
                  <a:srgbClr val="00B0F0"/>
                </a:solidFill>
              </a:rPr>
              <a:t>Are </a:t>
            </a:r>
            <a:r>
              <a:rPr lang="en-US" dirty="0">
                <a:solidFill>
                  <a:srgbClr val="00B0F0"/>
                </a:solidFill>
              </a:rPr>
              <a:t>any probabilities very close to yours? </a:t>
            </a:r>
            <a:endParaRPr lang="en-US" dirty="0" smtClean="0">
              <a:solidFill>
                <a:srgbClr val="00B0F0"/>
              </a:solidFill>
            </a:endParaRPr>
          </a:p>
          <a:p>
            <a:pPr marL="0" indent="0">
              <a:buNone/>
            </a:pPr>
            <a:r>
              <a:rPr lang="en-US" dirty="0" smtClean="0">
                <a:solidFill>
                  <a:srgbClr val="00B0F0"/>
                </a:solidFill>
              </a:rPr>
              <a:t>From </a:t>
            </a:r>
            <a:r>
              <a:rPr lang="en-US" dirty="0">
                <a:solidFill>
                  <a:srgbClr val="00B0F0"/>
                </a:solidFill>
              </a:rPr>
              <a:t>these observations, determine how many beads of each color are in your sack.  </a:t>
            </a:r>
          </a:p>
          <a:p>
            <a:endParaRPr lang="en-US" dirty="0"/>
          </a:p>
        </p:txBody>
      </p:sp>
    </p:spTree>
    <p:extLst>
      <p:ext uri="{BB962C8B-B14F-4D97-AF65-F5344CB8AC3E}">
        <p14:creationId xmlns:p14="http://schemas.microsoft.com/office/powerpoint/2010/main" val="306689599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
            </a:r>
            <a:r>
              <a:rPr lang="en-US" dirty="0" smtClean="0"/>
              <a:t>robability</a:t>
            </a:r>
            <a:endParaRPr lang="en-US" dirty="0"/>
          </a:p>
        </p:txBody>
      </p:sp>
      <p:sp>
        <p:nvSpPr>
          <p:cNvPr id="3" name="Content Placeholder 2"/>
          <p:cNvSpPr>
            <a:spLocks noGrp="1"/>
          </p:cNvSpPr>
          <p:nvPr>
            <p:ph idx="1"/>
          </p:nvPr>
        </p:nvSpPr>
        <p:spPr>
          <a:xfrm>
            <a:off x="457200" y="1371600"/>
            <a:ext cx="8229600" cy="4754563"/>
          </a:xfrm>
        </p:spPr>
        <p:txBody>
          <a:bodyPr/>
          <a:lstStyle/>
          <a:p>
            <a:r>
              <a:rPr lang="en-US" dirty="0" smtClean="0"/>
              <a:t>Mendel’s experiments:  Dominant trait was yellow seed color</a:t>
            </a:r>
          </a:p>
          <a:p>
            <a:r>
              <a:rPr lang="en-US" dirty="0" smtClean="0"/>
              <a:t>The F2 generation had </a:t>
            </a:r>
          </a:p>
          <a:p>
            <a:pPr lvl="1"/>
            <a:r>
              <a:rPr lang="en-US" dirty="0" smtClean="0"/>
              <a:t>6,022 yellow seed color</a:t>
            </a:r>
          </a:p>
          <a:p>
            <a:pPr lvl="1"/>
            <a:r>
              <a:rPr lang="en-US" dirty="0" smtClean="0"/>
              <a:t>2,001 green seed color</a:t>
            </a:r>
          </a:p>
          <a:p>
            <a:pPr marL="457200" lvl="1" indent="0">
              <a:buNone/>
            </a:pPr>
            <a:endParaRPr lang="en-US" dirty="0"/>
          </a:p>
          <a:p>
            <a:pPr marL="457200" lvl="1" indent="0">
              <a:buNone/>
            </a:pPr>
            <a:r>
              <a:rPr lang="en-US" dirty="0" smtClean="0"/>
              <a:t>Probability of yellow = 6,022/8,023 = 0.75 or 3:4</a:t>
            </a:r>
          </a:p>
          <a:p>
            <a:pPr marL="457200" lvl="1" indent="0">
              <a:buNone/>
            </a:pPr>
            <a:r>
              <a:rPr lang="en-US" dirty="0" smtClean="0"/>
              <a:t>Probability of green = 2,001/8,023 = 0.25 or 1:4</a:t>
            </a:r>
          </a:p>
          <a:p>
            <a:endParaRPr lang="en-US" dirty="0" smtClean="0"/>
          </a:p>
        </p:txBody>
      </p:sp>
    </p:spTree>
    <p:extLst>
      <p:ext uri="{BB962C8B-B14F-4D97-AF65-F5344CB8AC3E}">
        <p14:creationId xmlns:p14="http://schemas.microsoft.com/office/powerpoint/2010/main" val="11689864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Predicting Results: </a:t>
            </a:r>
            <a:r>
              <a:rPr lang="en-US" dirty="0" err="1" smtClean="0"/>
              <a:t>Punnet</a:t>
            </a:r>
            <a:r>
              <a:rPr lang="en-US" dirty="0" smtClean="0"/>
              <a:t> Square</a:t>
            </a:r>
            <a:endParaRPr lang="en-US" dirty="0"/>
          </a:p>
        </p:txBody>
      </p:sp>
      <p:sp>
        <p:nvSpPr>
          <p:cNvPr id="3" name="Content Placeholder 2"/>
          <p:cNvSpPr>
            <a:spLocks noGrp="1"/>
          </p:cNvSpPr>
          <p:nvPr>
            <p:ph idx="1"/>
          </p:nvPr>
        </p:nvSpPr>
        <p:spPr>
          <a:xfrm>
            <a:off x="838200" y="1066800"/>
            <a:ext cx="7467600" cy="5715000"/>
          </a:xfrm>
        </p:spPr>
        <p:txBody>
          <a:bodyPr>
            <a:normAutofit fontScale="55000" lnSpcReduction="20000"/>
          </a:bodyPr>
          <a:lstStyle/>
          <a:p>
            <a:r>
              <a:rPr lang="en-US" dirty="0" smtClean="0"/>
              <a:t>Monohybrid Cross: a cross which is looking at only one trait.</a:t>
            </a:r>
          </a:p>
          <a:p>
            <a:pPr marL="0" indent="0">
              <a:buNone/>
            </a:pPr>
            <a:endParaRPr lang="en-US" dirty="0" smtClean="0"/>
          </a:p>
          <a:p>
            <a:r>
              <a:rPr lang="en-US" dirty="0" smtClean="0"/>
              <a:t>Homozygous dominant x homozygous recessive    	</a:t>
            </a:r>
          </a:p>
          <a:p>
            <a:pPr marL="0" indent="0">
              <a:buNone/>
            </a:pPr>
            <a:r>
              <a:rPr lang="en-US" dirty="0"/>
              <a:t>	</a:t>
            </a:r>
            <a:r>
              <a:rPr lang="en-US" dirty="0" err="1" smtClean="0"/>
              <a:t>PPxpp</a:t>
            </a:r>
            <a:r>
              <a:rPr lang="en-US" dirty="0" smtClean="0"/>
              <a:t>   </a:t>
            </a:r>
          </a:p>
          <a:p>
            <a:pPr marL="0" indent="0">
              <a:buNone/>
            </a:pPr>
            <a:r>
              <a:rPr lang="en-US" dirty="0" smtClean="0"/>
              <a:t>		Genotype  100% </a:t>
            </a:r>
            <a:r>
              <a:rPr lang="en-US" dirty="0" err="1" smtClean="0"/>
              <a:t>Pp</a:t>
            </a:r>
            <a:r>
              <a:rPr lang="en-US" dirty="0" smtClean="0"/>
              <a:t> </a:t>
            </a:r>
          </a:p>
          <a:p>
            <a:pPr marL="0" indent="0">
              <a:buNone/>
            </a:pPr>
            <a:r>
              <a:rPr lang="en-US" dirty="0" smtClean="0"/>
              <a:t>		Phenotype  100% purple</a:t>
            </a:r>
          </a:p>
          <a:p>
            <a:r>
              <a:rPr lang="en-US" dirty="0" smtClean="0"/>
              <a:t>Homozygous dominant x heterozygous</a:t>
            </a:r>
          </a:p>
          <a:p>
            <a:pPr marL="0" indent="0">
              <a:buNone/>
            </a:pPr>
            <a:r>
              <a:rPr lang="en-US" dirty="0" smtClean="0"/>
              <a:t>	PP x </a:t>
            </a:r>
            <a:r>
              <a:rPr lang="en-US" dirty="0" err="1" smtClean="0"/>
              <a:t>Pp</a:t>
            </a:r>
            <a:r>
              <a:rPr lang="en-US" dirty="0" smtClean="0"/>
              <a:t> </a:t>
            </a:r>
          </a:p>
          <a:p>
            <a:pPr marL="0" indent="0">
              <a:buNone/>
            </a:pPr>
            <a:r>
              <a:rPr lang="en-US" dirty="0" smtClean="0"/>
              <a:t> 		Genotype 50% PP 50% </a:t>
            </a:r>
            <a:r>
              <a:rPr lang="en-US" dirty="0" err="1" smtClean="0"/>
              <a:t>Pp</a:t>
            </a:r>
            <a:r>
              <a:rPr lang="en-US" dirty="0" smtClean="0"/>
              <a:t> </a:t>
            </a:r>
          </a:p>
          <a:p>
            <a:pPr marL="0" indent="0">
              <a:buNone/>
            </a:pPr>
            <a:r>
              <a:rPr lang="en-US" dirty="0" smtClean="0"/>
              <a:t> 		Phenotype 100% purple</a:t>
            </a:r>
          </a:p>
          <a:p>
            <a:r>
              <a:rPr lang="en-US" dirty="0" smtClean="0"/>
              <a:t>Heterozygous x heterozygous</a:t>
            </a:r>
          </a:p>
          <a:p>
            <a:pPr marL="0" indent="0">
              <a:buNone/>
            </a:pPr>
            <a:r>
              <a:rPr lang="en-US" dirty="0" smtClean="0"/>
              <a:t>	</a:t>
            </a:r>
            <a:r>
              <a:rPr lang="en-US" dirty="0" err="1" smtClean="0"/>
              <a:t>Pp</a:t>
            </a:r>
            <a:r>
              <a:rPr lang="en-US" dirty="0" smtClean="0"/>
              <a:t> x </a:t>
            </a:r>
            <a:r>
              <a:rPr lang="en-US" dirty="0" err="1" smtClean="0"/>
              <a:t>Pp</a:t>
            </a:r>
            <a:r>
              <a:rPr lang="en-US" dirty="0" smtClean="0"/>
              <a:t> </a:t>
            </a:r>
          </a:p>
          <a:p>
            <a:pPr marL="0" indent="0">
              <a:buNone/>
            </a:pPr>
            <a:r>
              <a:rPr lang="en-US" dirty="0" smtClean="0"/>
              <a:t>		Genotype:  25% PP  50% </a:t>
            </a:r>
            <a:r>
              <a:rPr lang="en-US" dirty="0" err="1" smtClean="0"/>
              <a:t>Pp</a:t>
            </a:r>
            <a:r>
              <a:rPr lang="en-US" dirty="0" smtClean="0"/>
              <a:t>  25% </a:t>
            </a:r>
            <a:r>
              <a:rPr lang="en-US" dirty="0" err="1" smtClean="0"/>
              <a:t>pp</a:t>
            </a:r>
            <a:r>
              <a:rPr lang="en-US" dirty="0" smtClean="0"/>
              <a:t> </a:t>
            </a:r>
          </a:p>
          <a:p>
            <a:pPr marL="0" indent="0">
              <a:buNone/>
            </a:pPr>
            <a:r>
              <a:rPr lang="en-US" dirty="0" smtClean="0"/>
              <a:t>		Phenotype:  75% purple and 25% white</a:t>
            </a:r>
          </a:p>
          <a:p>
            <a:pPr marL="0" indent="0">
              <a:buNone/>
            </a:pPr>
            <a:r>
              <a:rPr lang="en-US" dirty="0" smtClean="0"/>
              <a:t>	When expressed as a ratio, the results would be:  </a:t>
            </a:r>
          </a:p>
          <a:p>
            <a:pPr marL="0" indent="0">
              <a:buNone/>
            </a:pPr>
            <a:r>
              <a:rPr lang="en-US" dirty="0" smtClean="0"/>
              <a:t>	1 PP : 2Pp : 1 </a:t>
            </a:r>
            <a:r>
              <a:rPr lang="en-US" dirty="0" err="1" smtClean="0"/>
              <a:t>pp</a:t>
            </a:r>
            <a:r>
              <a:rPr lang="en-US" dirty="0" smtClean="0"/>
              <a:t> for the genotype </a:t>
            </a:r>
          </a:p>
          <a:p>
            <a:pPr marL="0" indent="0">
              <a:buNone/>
            </a:pPr>
            <a:r>
              <a:rPr lang="en-US" dirty="0"/>
              <a:t>	</a:t>
            </a:r>
            <a:r>
              <a:rPr lang="en-US" dirty="0" smtClean="0"/>
              <a:t>3 purple : 1 white for the phenotype</a:t>
            </a:r>
          </a:p>
          <a:p>
            <a:pPr marL="0" indent="0">
              <a:buNone/>
            </a:pPr>
            <a:endParaRPr lang="en-US" dirty="0"/>
          </a:p>
          <a:p>
            <a:pPr marL="0" indent="0">
              <a:buNone/>
            </a:pPr>
            <a:r>
              <a:rPr lang="en-US" sz="5100" dirty="0" smtClean="0">
                <a:solidFill>
                  <a:srgbClr val="00B0F0"/>
                </a:solidFill>
              </a:rPr>
              <a:t>Show </a:t>
            </a:r>
            <a:r>
              <a:rPr lang="en-US" sz="5100" dirty="0" err="1" smtClean="0">
                <a:solidFill>
                  <a:srgbClr val="00B0F0"/>
                </a:solidFill>
              </a:rPr>
              <a:t>Punnet</a:t>
            </a:r>
            <a:r>
              <a:rPr lang="en-US" sz="5100" dirty="0" smtClean="0">
                <a:solidFill>
                  <a:srgbClr val="00B0F0"/>
                </a:solidFill>
              </a:rPr>
              <a:t> Square for each of these crosses</a:t>
            </a:r>
            <a:r>
              <a:rPr lang="en-US" dirty="0" smtClean="0"/>
              <a:t>	</a:t>
            </a:r>
            <a:endParaRPr lang="en-US" dirty="0"/>
          </a:p>
        </p:txBody>
      </p:sp>
    </p:spTree>
    <p:extLst>
      <p:ext uri="{BB962C8B-B14F-4D97-AF65-F5344CB8AC3E}">
        <p14:creationId xmlns:p14="http://schemas.microsoft.com/office/powerpoint/2010/main" val="37997505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Complete Dominance</a:t>
            </a:r>
            <a:endParaRPr lang="en-US" dirty="0"/>
          </a:p>
        </p:txBody>
      </p:sp>
      <p:sp>
        <p:nvSpPr>
          <p:cNvPr id="3" name="Content Placeholder 2"/>
          <p:cNvSpPr>
            <a:spLocks noGrp="1"/>
          </p:cNvSpPr>
          <p:nvPr>
            <p:ph idx="1"/>
          </p:nvPr>
        </p:nvSpPr>
        <p:spPr/>
        <p:txBody>
          <a:bodyPr>
            <a:normAutofit fontScale="92500"/>
          </a:bodyPr>
          <a:lstStyle/>
          <a:p>
            <a:r>
              <a:rPr lang="en-US" dirty="0" smtClean="0"/>
              <a:t>All of Mendel's traits showed complete dominance.  </a:t>
            </a:r>
          </a:p>
          <a:p>
            <a:r>
              <a:rPr lang="en-US" dirty="0" smtClean="0"/>
              <a:t>You cannot distinguish between homozygous dominant and heterozygous individuals by their phenotype when there is complete dominance</a:t>
            </a:r>
          </a:p>
          <a:p>
            <a:endParaRPr lang="en-US" dirty="0" smtClean="0"/>
          </a:p>
          <a:p>
            <a:r>
              <a:rPr lang="en-US" dirty="0" smtClean="0"/>
              <a:t>Example PP and </a:t>
            </a:r>
            <a:r>
              <a:rPr lang="en-US" dirty="0" err="1" smtClean="0"/>
              <a:t>Pp</a:t>
            </a:r>
            <a:r>
              <a:rPr lang="en-US" dirty="0" smtClean="0"/>
              <a:t> both have purple flowers.</a:t>
            </a:r>
          </a:p>
          <a:p>
            <a:pPr lvl="1"/>
            <a:r>
              <a:rPr lang="en-US" dirty="0" smtClean="0"/>
              <a:t>You would have to do a testcross with a homozygous recessive individual to determine the genotype</a:t>
            </a:r>
          </a:p>
          <a:p>
            <a:pPr marL="457200" lvl="1" indent="0">
              <a:buNone/>
            </a:pPr>
            <a:endParaRPr lang="en-US" dirty="0" smtClean="0"/>
          </a:p>
        </p:txBody>
      </p:sp>
    </p:spTree>
    <p:extLst>
      <p:ext uri="{BB962C8B-B14F-4D97-AF65-F5344CB8AC3E}">
        <p14:creationId xmlns:p14="http://schemas.microsoft.com/office/powerpoint/2010/main" val="29626899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Testcross</a:t>
            </a:r>
            <a:endParaRPr lang="en-US" dirty="0"/>
          </a:p>
        </p:txBody>
      </p:sp>
      <p:sp>
        <p:nvSpPr>
          <p:cNvPr id="3" name="Content Placeholder 2"/>
          <p:cNvSpPr>
            <a:spLocks noGrp="1"/>
          </p:cNvSpPr>
          <p:nvPr>
            <p:ph idx="1"/>
          </p:nvPr>
        </p:nvSpPr>
        <p:spPr>
          <a:xfrm>
            <a:off x="76200" y="1295400"/>
            <a:ext cx="8915400" cy="5334000"/>
          </a:xfrm>
        </p:spPr>
        <p:txBody>
          <a:bodyPr>
            <a:normAutofit/>
          </a:bodyPr>
          <a:lstStyle/>
          <a:p>
            <a:r>
              <a:rPr lang="en-US" dirty="0" smtClean="0"/>
              <a:t>A test cross can be used to determine the genotype of an individual which expresses the dominant trait.</a:t>
            </a:r>
          </a:p>
          <a:p>
            <a:pPr lvl="1"/>
            <a:r>
              <a:rPr lang="en-US" dirty="0" smtClean="0"/>
              <a:t>You cross that individual to a homozygous recessive individual. </a:t>
            </a:r>
          </a:p>
          <a:p>
            <a:pPr lvl="2"/>
            <a:r>
              <a:rPr lang="en-US" dirty="0" smtClean="0"/>
              <a:t>If the offspring all have the dominant trait, the tested individual was homozygous dominant</a:t>
            </a:r>
          </a:p>
          <a:p>
            <a:pPr lvl="2"/>
            <a:r>
              <a:rPr lang="en-US" dirty="0" smtClean="0"/>
              <a:t>If the offspring have the recessive trait, then the tested individual was heterozygous for the trait.  </a:t>
            </a:r>
          </a:p>
          <a:p>
            <a:pPr marL="914400" lvl="2" indent="0">
              <a:buNone/>
            </a:pPr>
            <a:endParaRPr lang="en-US" dirty="0" smtClean="0"/>
          </a:p>
          <a:p>
            <a:pPr marL="914400" lvl="2" indent="0">
              <a:buNone/>
            </a:pPr>
            <a:r>
              <a:rPr lang="en-US" dirty="0" smtClean="0">
                <a:solidFill>
                  <a:srgbClr val="00B0F0"/>
                </a:solidFill>
              </a:rPr>
              <a:t>Show </a:t>
            </a:r>
            <a:r>
              <a:rPr lang="en-US" dirty="0">
                <a:solidFill>
                  <a:srgbClr val="00B0F0"/>
                </a:solidFill>
              </a:rPr>
              <a:t>a </a:t>
            </a:r>
            <a:r>
              <a:rPr lang="en-US" dirty="0" err="1">
                <a:solidFill>
                  <a:srgbClr val="00B0F0"/>
                </a:solidFill>
              </a:rPr>
              <a:t>Punnet</a:t>
            </a:r>
            <a:r>
              <a:rPr lang="en-US" dirty="0">
                <a:solidFill>
                  <a:srgbClr val="00B0F0"/>
                </a:solidFill>
              </a:rPr>
              <a:t> square cross for each possibility</a:t>
            </a:r>
          </a:p>
          <a:p>
            <a:pPr marL="914400" lvl="2" indent="0">
              <a:buNone/>
            </a:pPr>
            <a:endParaRPr lang="en-US" dirty="0" smtClean="0"/>
          </a:p>
          <a:p>
            <a:endParaRPr lang="en-US" dirty="0"/>
          </a:p>
        </p:txBody>
      </p:sp>
    </p:spTree>
    <p:extLst>
      <p:ext uri="{BB962C8B-B14F-4D97-AF65-F5344CB8AC3E}">
        <p14:creationId xmlns:p14="http://schemas.microsoft.com/office/powerpoint/2010/main" val="19917767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Incomplete Dominance</a:t>
            </a:r>
            <a:endParaRPr lang="en-US" dirty="0"/>
          </a:p>
        </p:txBody>
      </p:sp>
      <p:sp>
        <p:nvSpPr>
          <p:cNvPr id="3" name="Content Placeholder 2"/>
          <p:cNvSpPr>
            <a:spLocks noGrp="1"/>
          </p:cNvSpPr>
          <p:nvPr>
            <p:ph idx="1"/>
          </p:nvPr>
        </p:nvSpPr>
        <p:spPr/>
        <p:txBody>
          <a:bodyPr>
            <a:normAutofit/>
          </a:bodyPr>
          <a:lstStyle/>
          <a:p>
            <a:r>
              <a:rPr lang="en-US" dirty="0" smtClean="0"/>
              <a:t>Incomplete Dominance: the heterozygous offspring have a phenotype intermediate between the phenotype shown for the homozygous offspring</a:t>
            </a:r>
          </a:p>
          <a:p>
            <a:pPr marL="0" indent="0">
              <a:buNone/>
            </a:pPr>
            <a:r>
              <a:rPr lang="en-US" dirty="0" smtClean="0"/>
              <a:t>Example pink flowers in the four-</a:t>
            </a:r>
            <a:r>
              <a:rPr lang="en-US" dirty="0" err="1" smtClean="0"/>
              <a:t>oclock</a:t>
            </a:r>
            <a:r>
              <a:rPr lang="en-US" dirty="0" smtClean="0"/>
              <a:t>-plant</a:t>
            </a:r>
          </a:p>
          <a:p>
            <a:r>
              <a:rPr lang="en-US" dirty="0" smtClean="0"/>
              <a:t>RR (red) x </a:t>
            </a:r>
            <a:r>
              <a:rPr lang="en-US" dirty="0" err="1" smtClean="0"/>
              <a:t>rr</a:t>
            </a:r>
            <a:r>
              <a:rPr lang="en-US" dirty="0" smtClean="0"/>
              <a:t>(white) = </a:t>
            </a:r>
            <a:r>
              <a:rPr lang="en-US" dirty="0" err="1" smtClean="0"/>
              <a:t>Rr</a:t>
            </a:r>
            <a:r>
              <a:rPr lang="en-US" dirty="0" smtClean="0"/>
              <a:t> (pink)</a:t>
            </a:r>
          </a:p>
          <a:p>
            <a:pPr marL="0" indent="0">
              <a:buNone/>
            </a:pPr>
            <a:r>
              <a:rPr lang="en-US" dirty="0" smtClean="0">
                <a:solidFill>
                  <a:srgbClr val="00B0F0"/>
                </a:solidFill>
              </a:rPr>
              <a:t>What would be the result of crossing two pink flowering plants? </a:t>
            </a:r>
          </a:p>
        </p:txBody>
      </p:sp>
    </p:spTree>
    <p:extLst>
      <p:ext uri="{BB962C8B-B14F-4D97-AF65-F5344CB8AC3E}">
        <p14:creationId xmlns:p14="http://schemas.microsoft.com/office/powerpoint/2010/main" val="19983573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Codominance</a:t>
            </a:r>
            <a:endParaRPr lang="en-US" dirty="0"/>
          </a:p>
        </p:txBody>
      </p:sp>
      <p:sp>
        <p:nvSpPr>
          <p:cNvPr id="3" name="Content Placeholder 2"/>
          <p:cNvSpPr>
            <a:spLocks noGrp="1"/>
          </p:cNvSpPr>
          <p:nvPr>
            <p:ph idx="1"/>
          </p:nvPr>
        </p:nvSpPr>
        <p:spPr/>
        <p:txBody>
          <a:bodyPr>
            <a:normAutofit fontScale="62500" lnSpcReduction="20000"/>
          </a:bodyPr>
          <a:lstStyle/>
          <a:p>
            <a:r>
              <a:rPr lang="en-US" dirty="0" err="1" smtClean="0"/>
              <a:t>Codominance</a:t>
            </a:r>
            <a:r>
              <a:rPr lang="en-US" dirty="0" smtClean="0"/>
              <a:t>: both alleles are expressed in a heterozygous offspring</a:t>
            </a:r>
          </a:p>
          <a:p>
            <a:pPr lvl="1"/>
            <a:r>
              <a:rPr lang="en-US" dirty="0" smtClean="0"/>
              <a:t>Neither allele is dominant or recessive</a:t>
            </a:r>
          </a:p>
          <a:p>
            <a:pPr lvl="1"/>
            <a:r>
              <a:rPr lang="en-US" dirty="0" smtClean="0"/>
              <a:t>The alleles do not blend in phenotypes as they do in incomplete dominance</a:t>
            </a:r>
          </a:p>
          <a:p>
            <a:endParaRPr lang="en-US" dirty="0" smtClean="0"/>
          </a:p>
          <a:p>
            <a:endParaRPr lang="en-US" dirty="0" smtClean="0"/>
          </a:p>
          <a:p>
            <a:r>
              <a:rPr lang="en-US" dirty="0" smtClean="0"/>
              <a:t>Roan colored animals:  coat has both white and red hairs.</a:t>
            </a:r>
          </a:p>
          <a:p>
            <a:endParaRPr lang="en-US" dirty="0" smtClean="0"/>
          </a:p>
          <a:p>
            <a:endParaRPr lang="en-US" dirty="0"/>
          </a:p>
          <a:p>
            <a:r>
              <a:rPr lang="en-US" dirty="0" smtClean="0"/>
              <a:t>Blood type: Both alleles M and N refer to molecules on the surface of Red blood cells.</a:t>
            </a:r>
          </a:p>
          <a:p>
            <a:pPr marL="0" indent="0">
              <a:buNone/>
            </a:pPr>
            <a:r>
              <a:rPr lang="en-US" dirty="0" smtClean="0"/>
              <a:t>Genotype L</a:t>
            </a:r>
            <a:r>
              <a:rPr lang="en-US" baseline="30000" dirty="0" smtClean="0"/>
              <a:t>M</a:t>
            </a:r>
            <a:r>
              <a:rPr lang="en-US" dirty="0" smtClean="0"/>
              <a:t> L</a:t>
            </a:r>
            <a:r>
              <a:rPr lang="en-US" baseline="30000" dirty="0" smtClean="0"/>
              <a:t>N </a:t>
            </a:r>
            <a:r>
              <a:rPr lang="en-US" dirty="0" smtClean="0"/>
              <a:t> will have both M and N molecules on the surface of the red blood cells.</a:t>
            </a:r>
          </a:p>
          <a:p>
            <a:pPr marL="0" indent="0">
              <a:buNone/>
            </a:pPr>
            <a:endParaRPr lang="en-US" sz="7700" baseline="30000" dirty="0">
              <a:solidFill>
                <a:srgbClr val="00B0F0"/>
              </a:solidFill>
            </a:endParaRPr>
          </a:p>
          <a:p>
            <a:pPr marL="0" indent="0">
              <a:buNone/>
            </a:pPr>
            <a:r>
              <a:rPr lang="en-US" sz="7700" baseline="30000" dirty="0" smtClean="0">
                <a:solidFill>
                  <a:srgbClr val="00B0F0"/>
                </a:solidFill>
              </a:rPr>
              <a:t>Show </a:t>
            </a:r>
            <a:r>
              <a:rPr lang="en-US" sz="7700" baseline="30000" dirty="0" err="1" smtClean="0">
                <a:solidFill>
                  <a:srgbClr val="00B0F0"/>
                </a:solidFill>
              </a:rPr>
              <a:t>Punnet</a:t>
            </a:r>
            <a:r>
              <a:rPr lang="en-US" sz="7700" baseline="30000" dirty="0" smtClean="0">
                <a:solidFill>
                  <a:srgbClr val="00B0F0"/>
                </a:solidFill>
              </a:rPr>
              <a:t> Square for each of these Crosses</a:t>
            </a:r>
            <a:endParaRPr lang="en-US" sz="7700" baseline="30000" dirty="0">
              <a:solidFill>
                <a:srgbClr val="00B0F0"/>
              </a:solidFill>
            </a:endParaRPr>
          </a:p>
          <a:p>
            <a:endParaRPr lang="en-US" dirty="0"/>
          </a:p>
        </p:txBody>
      </p:sp>
    </p:spTree>
    <p:extLst>
      <p:ext uri="{BB962C8B-B14F-4D97-AF65-F5344CB8AC3E}">
        <p14:creationId xmlns:p14="http://schemas.microsoft.com/office/powerpoint/2010/main" val="35174145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Alleles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Blood type Controlled by 3 different alleles</a:t>
            </a:r>
          </a:p>
          <a:p>
            <a:pPr lvl="1"/>
            <a:r>
              <a:rPr lang="en-US" dirty="0" smtClean="0"/>
              <a:t>Allele I</a:t>
            </a:r>
            <a:r>
              <a:rPr lang="en-US" baseline="30000" dirty="0" smtClean="0"/>
              <a:t>A </a:t>
            </a:r>
            <a:r>
              <a:rPr lang="en-US" dirty="0" smtClean="0"/>
              <a:t>: causes A antigen (protein on the cell surface on red blood cells) </a:t>
            </a:r>
            <a:r>
              <a:rPr lang="en-US" dirty="0" err="1" smtClean="0"/>
              <a:t>Codominant</a:t>
            </a:r>
            <a:r>
              <a:rPr lang="en-US" dirty="0" smtClean="0"/>
              <a:t> to B</a:t>
            </a:r>
          </a:p>
          <a:p>
            <a:pPr lvl="1"/>
            <a:r>
              <a:rPr lang="en-US" dirty="0" smtClean="0"/>
              <a:t>Allele I</a:t>
            </a:r>
            <a:r>
              <a:rPr lang="en-US" baseline="30000" dirty="0" smtClean="0"/>
              <a:t>B</a:t>
            </a:r>
            <a:r>
              <a:rPr lang="en-US" dirty="0" smtClean="0"/>
              <a:t>:  causes B antigens on the RBC </a:t>
            </a:r>
            <a:r>
              <a:rPr lang="en-US" dirty="0" err="1" smtClean="0"/>
              <a:t>Codominant</a:t>
            </a:r>
            <a:r>
              <a:rPr lang="en-US" dirty="0" smtClean="0"/>
              <a:t> to A</a:t>
            </a:r>
          </a:p>
          <a:p>
            <a:pPr lvl="1"/>
            <a:r>
              <a:rPr lang="en-US" dirty="0" smtClean="0"/>
              <a:t>Allele I</a:t>
            </a:r>
            <a:r>
              <a:rPr lang="en-US" baseline="30000" dirty="0" smtClean="0"/>
              <a:t>O</a:t>
            </a:r>
            <a:r>
              <a:rPr lang="en-US" dirty="0" smtClean="0"/>
              <a:t>:  recessive gene which does not result in the production of a surface antigen on RBC</a:t>
            </a:r>
          </a:p>
          <a:p>
            <a:pPr lvl="1"/>
            <a:r>
              <a:rPr lang="en-US" dirty="0" smtClean="0"/>
              <a:t>Phenotype AB Genotype?</a:t>
            </a:r>
          </a:p>
          <a:p>
            <a:pPr lvl="1"/>
            <a:r>
              <a:rPr lang="en-US" dirty="0" smtClean="0"/>
              <a:t>Phenotype A   Genotype?</a:t>
            </a:r>
          </a:p>
          <a:p>
            <a:pPr lvl="1"/>
            <a:r>
              <a:rPr lang="en-US" dirty="0" smtClean="0"/>
              <a:t>Phenotype B  Genotype?</a:t>
            </a:r>
          </a:p>
          <a:p>
            <a:pPr lvl="1"/>
            <a:r>
              <a:rPr lang="en-US" dirty="0" smtClean="0"/>
              <a:t>Phenotype O  Genotype?  </a:t>
            </a:r>
            <a:endParaRPr lang="en-US" dirty="0"/>
          </a:p>
        </p:txBody>
      </p:sp>
      <p:sp>
        <p:nvSpPr>
          <p:cNvPr id="4" name="AutoShape 2" descr="data:image/jpeg;base64,/9j/4AAQSkZJRgABAQAAAQABAAD/2wCEAAkGBhQSEBQUEhQWFBUVFhYVFBgXFBUVFBYYFhUbFRUUGBcXHCYeFxklGhcWHy8gIycpLCwtFR8xNTAqNSYuLCkBCQoKDgwOGg8PGiwkHyIvLCwsLy8sKSwpMioqLi8vLDQsLCopLCwpMC4sLC8sLCwsLCovLCosLDU0LCwsLDQsKf/AABEIALwBDAMBIgACEQEDEQH/xAAbAAACAwEBAQAAAAAAAAAAAAAABQMEBgIBB//EAEsQAAIBAgMDAw0OBAYDAQEAAAECEQADBBIhBTFBBiJRExQVMjRSU1RhcZGTshYjM3OBg5Sho7Gz0dLTcnTB8CRCYmOS8UNE4aKC/8QAGgEBAAMBAQEAAAAAAAAAAAAAAAECAwQFBv/EACoRAAICAQMDBAIBBQAAAAAAAAABAhEDEiExBEFRBSJhcROhkRQygdHh/9oADAMBAAIRAxEAPwDN8meTOHuYVHdJY76Ze5DC95RyQ7iSm1AKfchhe8o9yGF7ym1FAZrb3JjDphbzKkMqEjz1eXkjhY7SpeUvcd/4tqYpuHmoBV7kML3lHuQwveU2ooBT7kML3lHuQwveU2ooBT7kML3lL8ZyYw4xOHUJo/Vs3lyoCPrNaalmP7rwvz/4a0Bx7kML3lHuQwveU2ooBT7kML3lHuQwveU2ooBT7kML3lHuQwveU2oNAZrZPJnDv1bMk5cRdRfIqxAq/wC5DC95Xewv/Y/mr33imdAKfchhe8o9yGF7ym1FAKfchhe8o9yGF7ym1FAKRyQwveUv2FyYw72czJJz3R8i3WA+oCtOKVcm/gPnL34zUBz7kML3lHuQwveU2ooBT7kML3lHuQwveU2ooBT7kML3lHuQwveU2ooBUvJDC95WR5T7GtW8QVRYED+tfRF31h+V/dR/hH9aA0PJDuJKbUp5IdxJTagCiiigFvKXuO/8W1MU3DzCl3KTuO/8W33Uxt7h5h91AdRXlL9qWySOaWGVoADMA8jKWVWBIiQDOlRnqsSxuCXghFRmVAn+QFSW58AkzpPnoBpRSlsTeC84Nm5jEhRkA6iM8ncPfA2m/UcKl2bfudTZmDtzVZcyqrs2WXACgc2Yg+U6kUAypXj+68L8/wDhrXeyLdxQy3AeDA5s4JYc8Tw5wJA4BvJXGP7rwvz/AOGtAM69igUks2rogBWViEF14JObqtsOQWJRlKG4RC80DyxQDqilV1r4L5c5gPEqmWBHUypjVzrI6SdBpUWJxd0uQvVFkXTbXIsnKtgJmDCQmdrknTfrECgHcV4aUbcsOxXKCfe7gEK7Q5NvLBVgEbRoZpA10puaAWbC/wDY/mr33imlK9hf+x/NX/vFWdooSq6FlzDOFmSsHSBqedlJA3gGgLdeUotLeymMy5UGRQoAJN24CYcswbqYtkKW0JA8lFy/eVGgXGlLot8wZ82nUy4gQe23gDQSJoBvXsUtwF52uNJYrmvg5lUIMt4rbCECTzQZmd3pp4i1ePVDkaLhGkloCXVy+9iCJth5AOsxQD4Uq5N/AfOXvxmqzshCLcMCOe0AgrzZ0hWJKjyEmq3Jv4D5y9+M1ANK9ivKU4hHDsQhLy+VoYgJ1M5MpDZQQ2hUgyTPloBtRS0dVDoJdh73JyplMserZyBzYWMoEfLVZ8Xdi2G6oulpXIRcxeHN3ICDPaqdBu3UA8opfcV2spnDEypuAdsV10hePakgdBHkqfZ6kWwCCNWyhu2C5jkB8oWKAsrvrD8r+6j/AAj+tbhd9Yflf3Uf4R/WgGHJbZ7vhEYYi6kjtV6llH/JCfrpp2IueNX/ALH9uoeRfcNvzU5oBZ2IueNX/sf26OxFzxq/9j+3TOigM7t7ZbjC3icTeYC2xg9Sg6bjCAxV5NkXIH+Kv7h4Ho+LrvlH3Hf+Lb7qv2+1HmH3UAu7EXPGr/2P7dHYi541f+x/bq4+OUOEMyY4aAncCfLVfGG4LtuGhSQu/SdSQRxkCB5eirafJosb77bXuRnY7+NX/RZ/boGx38av+iz+3U+1c2QZSQS6jQlScxygSN2pB+Svb2K6lbTNzm0UxpJiSZPmNFG+BHG5Vp3bdV3K/Yi541f+x/bpfjdmOMThh1zeJPVoJ6lKwizHMjXy1obVwMoYbiAR8oml2P7rwvz/AOGtVMw7EXPGr/2P7dHYi541f+x/bpjcuBRJMAca9RwRIMg8aEWroW9iH8av/Y/t0dhn8av+iz+35B6KtbTSbL7+arNpxygtH1VLhreVFEkwOO+p7Fbeqq28lDsRc8av/Y/t0HZFzxq/9j+3V/EYlUEsYG7cT91dq0iRxE+mootqV1e5ndjbMc9XjE3ljEXhp1LUgjnGU3nyaUw7EXPGr/2P7dGwv/Y/mr/3ir97EKkZmAnQTQslfBQ7EXPGr/2P7dHYh/Gr/wBj+3TOqOMszetHMRJbd/pXN9e6pRnNtLZWRDYz+NX/AEWeOp/8dHYi541f+x/bpnUTYpQ4SeceEHz1FFnJLkpDY9zxq/8AY/t0u2Dsx2syMReX3y6IHUo0usJ1Q6nf8taQUq5N/AfOXvxmoSe9iLnjV/7H9ujsRc8av/Y/t0zrx3ABJ0AEnyAak0At7EXPGr/2P7dB2M/jV/0Wf26YXLwVSx7UCSRrpvr17gBAJgkwPKYJj0A+igF3Yi541f8Asf26OxFzxq/9j+3TOigEm0cDdt2blxcVeJRGYAizBKgkT73u0rP8p3m+Cd5RCflE1rtudy3/AIq57BrH8ovhV+Kt+zQDzkjjlTB21ObcpJCsVUMxVczAQJII16KedeJBOdIUwxzrCndBM6Hz1nuS2y1uYS257bIgQxJQo7OGHTqw0/00xtbKFoA9UAKlchbMQBbV4Bz3Neaznm5QImNKAt9k0yI5MK5gEkADms0kkwBCH0iuzjkGaWChSokkBSWUMIJOuhqBdnEW7SK4BtEMCUBBhWTtZEdvwPCoxsaAMrwQMuqBhHUxbbSRrAnyboIoDnlFfXrbELmGbqTnLIzRG+N8V2dsIElYeCqSGGWSgfthPA+mqW3dmZcNeIbmrbdgMvOzdR6lq06jLwjfx4VLhsULbsr87PkJISAItKoGQZidFGv9BVoq3waYo3Li0t39Fi+bdy2LoMNoVYGSGGoBAMGNxB8u6qON2mT2x3agDgRxqTHXVZiygagSYgnzyJ8mtZba2LMwK4pSllnpT2R78YQ6Lp45ZK5yVq96XahwNrid+4yNePTTOxixcKdUIKiTECCSIBbyCT6fJWIxmCe1kz6Z0DrDA6NumDofIdRTLYeLO41MsbxrVFmWLrI9VL8XURW/D7r6Zs8btJbRAIkkSYI0G6Y/pVfH914X5/8ADWp8BZTIDlWZJJgST3xJ41W2kT1zhYgmMRHR8GsV1KSlFNHkZ4LFJ42t4tp/O4yvWQ6lW3GqDYg2ZTQgaoeIB3qw4xwPEHyayWMa4WbqMN+qrIHkIBzDzxFKMdeMEneaxz5HD2rudnpXS4s+rqMi2ivpu+E/gMVtXvmnycPRRhts66N9cis0Fe/eW2nbM2VZIAnyk6AVDisO9i5laMwCtowYEModSCN4IIPy1msHe9zpl6o70qMdPilRv7T9WYBoyqJy9826T0ADh0nyUwCwIG4bqy2xcaYB4j6/JTy9bvNB5qQdwYsY8pIAPmrXDJy9snwcHqOHHi058Mdprjva5X13Itg7r/8ANX/aFWsbgVuAZiRE6gwYO/f5h6KWYC66re6mJJxd8Hyc4VcxeN5pXKysd8jSOMMJU+mtZS0R1mHSRll6hYoNp7b/AH/wgubTZVCyNNMw3GNAQDu04UtubW11YyN2tVdrYnKKTWsBeugMiMwa4tlSNxuP2tuek1xwg8vukz3Oo6mHRS/Fgitu9bv7ZsMFtknjmHl3/IaYYSwG98aCxMiNyDcFHT5SeJPCsHYFyzcCuIkBhzlYFTuZWUlWB6QSK12zizgqGygiWgAt0EAnRd++DWkXLHLTezObNHF1uCWVRSnHd0tmvryubHNq6G1Ug6xoQfk0pZyb+A+cvfjNVzA4EW5gkyRvjhuGlU+TfwHzl78Zq6XV7HkTUU3pdoaVQxG0GQspAkHQjdlO6RwYbujj5BaxKSp1ZY1BUwdPv8xkVncbeMEnea5s2RxqK5Z63pnSwya82VXGHbyzm7tEKAs6AQBOgA3CvcNtYZgQdRu479DWYuu1xwqgkkhVA1JJMAAcda5xGGuWXhwVaARqCCDuIKkhhv1B4GqrB3vc0l6rO9OlafFKv4PoGBxkCCQFUFnZm1JJmddANfuAFMaymx8VIUwDBB1/vTz1qbRMDMADxAMj0wJ9FaYpN2nyjk6/DCDjkxbRmrrw1yirtrua/wDFXPYNY3lB8InxVv2a2e2e5r3xVz2DWL2926fE2vYFbHnDvkjbbrayecUyjc+UK2YyWWRnBEADXcdBM1MdnX2tsrks0NvIjMcPetlgTcbQs6ac2O9GtS8i+4bfmpzQC/aGH98zyUAt3Fz58oQkqysRmAI0PA8J6RUs9Va4Cc4JW1cjqhCW8125mUqSM3vahdx16N4eUUBndoWLq4bFG4SQbVzjzSdSCOe0aaRlQeQ76atjbaZc2/KNykmCIG4TqZqPlF3Jf+Kf2TVhMKrBGZZIVY39Ejz69NSq7lo6b9wsxhliYZZ1AYQY3THDdxrLbYwhDTE1ssTdW6wW3ziJJO4AdHlk7o6CfOvv4eZDDWuCV4cjbWzPq4Qj6j0scadTgqr6MxtHbF7EQLrF4ZmWRqueJVehOaIXcIq3sfCEa0x7GLNX8PhAuUsCEJAJ4Cd09AJ0ny1aWX8nticeP059K/y9Q6S/f15LdrZ6va7YgniHYrIO4pmynduIqG5hup4jCLMx1xwjegO7hVnGbKS7DLlU8SFBzDpkcRwPlqPHD/FYX5/8Na7IrTBRs8jqMzytyv8AubbXgZXu1adBB1OgHy1m8TbzKRTmzsznEuc+sqCNAeJg6TVfH2OfC6kjMwA3CYk+cz6D0VzdTB7Sj2PS9E6mFTwZvbr4+1/sxNu6+HvrcTtkbMsiRI6a5xWIfEXC7xJCjQECFUKo1JJ0A1JJPE1pb+DVt4ri1s0A6CqrqVRrk9DzKe3BzsnDEAACTw4f9VoLm0wsB0ZSTGuUjzggkEf3pUGGs9SIZ15pESNch/1DoPSN3Hppijq4DCCOB+rStsEWrlJcnm+p5YvTgwyXt787vmvjarF2w3AXEEmAMTfknQDnCuto4lGChWDHfAM6bpMbvlqLZNgPbxCnccTf3b9HBB9NMLOBVUKDcZJ6STx047vRV8kVKDXcp0eaPT5Y5Xynx8d/8mS2zhSy6VT2fylu2BbVUtlbbK4BtiS63lvBy4h5lVEBgIG7jWhe3pO9ZIDRoYMSPJVK5sxSa48eb8ftke/13pv9VL8/Tu0xVexT4m8LjCIVUGrNoogEs5LMfKTWm2UGXUKWgQQCoOvEZiAd26aq4PZusKPypi+KOH5rKGBkhg0T0ggjfu3HXyVrC8000tkck8H9Jili5nPavjvZbw20FdyoBBGuojziKqcm/gPnL34zUzRRvAiYnSD8tLOTfwHzl78Zq6nXY+dgpJe5lvHohHOXMdQsIXIPkgGPPSLFWsykVpjSjFYRgAzEFmMEAaSZMLxOg+onzcnUQbqS7H0Po/UY1r6fK6U+H8mKVnsXluKNUYMsiRIMwR0UYi8bzIAi20RQiKuaFXMzkS5LElnYyTxrS3sGrbxXFnZwnQSaqupVfJefoeWM/jyc7LsZQJmOMAkxx0GvorUYdQFGUlgdQSxYkHynWqOzsKdGUjeVYEboMEeRgR/e+mdbYotJt9zz/UMsG44sbtR7+W+aKm1+573xVz2DWJ2529v4m17ArbbV7nvfFXPYNYjbXbWviLPsCtjzTUci+4bfmpzWW5KYvEDBoEsK68GN9Vn/APkrpTXr7FeLL9IT9NANKKV9fYrxZfpCfpo6+xXiy/SE/TQEnKHuS/8AFP7Jq7Y7Rf4V+4Uh23jMQcNeDYdVU23k9XUwMpkxl181WrGNxOVf8Mvaj/2E6P4aAuHCC0rm0vOI0Gp+QDo4xUWEOW0z3VklizSNTqANDu0geYVH19ivFl+kJ+mvDjMSdDhVj+YT9NWu+TVZX35vnueWEDYU6c9VgkDnZ11BB46wf7irNhzftEMInSRuMQZE8J0jyGqyYrEqIGFQDoGIQD2a66+xXiy/SU/TUbLhFp5tTb3u9m3bSL2DwotrlBnUkndqfJwqlj+68L8/+GtedfYrxZfpCfppfjcXiOucOTh1BHVso6upzSizrl0gemjd7sylJybb5Zo3Egxpoar4DCsgOY5mJknjugSTvqp19ivFl+kJ+mjr7FeLL9IT9NL2oycE5KXglVke+RocqRHS2bnHywAo+U17tALbVXAgq4Og3ggqw9BPygVWW/iAxYYRJO89cJPs12cbifFV+kJ+moqN3Rb8mZ43By+ua+NhgIuJqDDDcdDBr2zZCLCiBS7r3E+Kr9IT9NHX2K8WX6Qn6amyFFXb58nuwd1/+Zv+0KtY/Ds6gI2XXXUiRG7SkmxsXiALuXDq04i8T7+og5tV7XWOnjTDr7FeLL9IT9NE6E4qa0sZKgCgQIAAiNNB0dFL9mFLmc5f8wYSBorKMu7yqx+WuevsV4sv0hP01xbxGIXtcIgnUxfQfctRUWt0dGPK8cWotp/Dr+fJYS8Evsg3PlIAGgaIPyEBT6avlQd4mlRxmJ39ar9IT9Ne9fYrxZfpCfpqduxzrVbcnY1FKuTfwHzl78ZqBjsV4sv0hP00v2Di8QLPNw6sM93Xq6rr1VpEZeBkfJUFjSVy1sEgkaiYPROhpb19ivFl+kJ+mjr7FeLL9IT9NAWrmBBW4J5zliGI7UkBRHmAHoqRsKObwytmEQOBUjzQTVHr7FeLL9IT9NHX2K8WX6Qn6ailyXeSTWm3Q0AopX19ivFl+kJ+mjr7FeLL9IT9NSULe1PgL3xVz2DWH2zvtfEWfYFabH4zEm1cnDKB1N5PXCGBkMmMutZja++18RZ9gUBqeRfcNvzU5rPcj8cq4WzbMyykz/lG+AfKcrx/Aaapte2cmUls5UCEf/MrOrbu1IQ67vQYAuUVTsbVRny7jzY3wcwkagQDodCdYrtNpWyJDaSB2rSc3awIlgQCQQCDB6KAh5QdyX/irnsmreH7Rf4V+4Uo2rtRHwV47s1loGrHnWs43DdBBncKZYPFKQFBkhVnRo7UGM0RMEaTOooCzXjvAn+x5a8uOANT/fkrizd3A7xAqaKuSujsXATA14noHRXVQW2yrzt//wAFdWmjeDqZ3aa8P+6UVU/JLSzH914X5/8ADWmdLMf3Xhfn/wANag0GdFFR3W4cRB6fu8k1KVlox1OjovrHo6PNQjyJ4ff5fNXDvmUxv/8AtFxp5vSIqaNFDt3JaK8Vp4EeevaqZNULNgdre/mb/t0zpZsDtb38zf8AbpnQgKKKKAKKKKA9FKuTfwHzl78ZqailPJ1wMPJMe+XvxmoBoxgbp82+uReBiNZ+odJri3dA0M8SNDuJnz16py5id3D0mpoz1WSzRUKPqTB1jhMR9fE13dbSJ14cTpx04Urc0h73R0zwfPx4eahHnzdPTXHVJBjfXheABxgfdU0a6Nqrc5x/wNz4t/YNYPav/h+Is+wK3WKPvNwQRFtx/wDgjfWE2p/4fiLPsCoZm1TH/JLAW2wlsknPzWEOQRk1ELMEb94PbGm6YO3Nsq+qC2qQyGepK4A1Gpy3GnziIpHyP2ezWFfmhZtEHLLnJJgNOgkwdN09NNewQHUoIAtpbQiCAchDZhlIgkjj0DoqCCW3s62pnqhyqVzKWTLKdqW0kHdxG4UDAIse+MGUKVJZMyrbVgABlgqFd94Pbb6ibYhhgGA56uoAaNM8gmZ1zzEwCs8TXdvYoA4TNrXLJi2oUrJJMHXj/m40BQ2tsq0cFcZWLAWmZGOVpizl4rxCiTvB3RTTBYEArckybaiOaBGVegSd3EmJMRNQbTslMBdUxzbDroIBi2RMUwwvwafwr7IoCSKjvNEGJPD+/wC99SVE1mNRqZB1Mz5NalFZXWx7ccgjSR/Wulug7vuP30XklSBxBFdk0CTs8pZj+68L8/8AhrTOlmP7rwvz/wCGtQWGdFFeMs/9xQHObnQB5/7/AL314LkEz6a9VIOm6P7+810V1B6J+urbGtx/QK0/9EffXtFFVMhZsDtb38zf9umdLNgdre/mb/t0zoAooooAooooD0Uq5N/AfOXvxnpqKVcm/gPnL34zUAxvNAn0T01y7GAY8pFevY0Mb+BJn7+FScKkpTbZwt0HTX0H791d1zbWAB0AD0CuiJoWjfc4ZucAN/HzV4Xg67un+/7/AKei3BEeWfz+qumXUeQ/0Iqdja4/ohxTTauR3j8CP8p6awO0t1n4i17FfQMX8G/8Deya+fbQ3WfiLXs1Uzfwa3kX3Db81Oay/JPb2Ht4NFe6isN4J1pr7psL4e36aEDOilnumwvh7fpo902F8Pb9NAS7e7kxHxN32DVnCfBp/Avsiku2eUWHbDXlW8hLWrgAB1JKEAVYw3KXDBEBvpIVQdf9IoBvUQxaSwzDmEBpMAEiRJOn/VUfdNhfD2/TVJcfggwbq6k5sxl5DENnBIIjeTujfQDuzilckKwYgkGCDBESD6a8wuMS4JQkxB1Vl0YSphgJBgwdxikeFxmCSIvqQswC8ROSdVAJ+DXj01Js7aeDsghL6axvKjcIHaqBPSTqeJNAPqWY/uvC/P8A4a0e6bC+Ht+ml+N5QYc4nDsLyEL1bMZ0GZFAnzmgNHRSz3TYXw9v01ze5RYVlK9XQSCJDQdRGmlAX7WNRlDB1gzBJiYMHfFe2sWjLnVgVgNmBEQRM+T5aRdd4HX35YIIAzzGbJJBYEg+9rx6aFxmCC5euARCr28c1RAXmgA6aaifLOtAP7N4OoZTIIkHyfLXdJ8Nt3CIMq30iSYLExJkgE6xMnXpqX3TYXw9v00Acn+0vfzN/wBumdZzYnKDDqtzNeQTfvMJO8M8g/LTD3TYXw9v00Awu31UqGMZmCr5WIJA9APorlMUhAIYQRmGsabpg6xSy/t3CPlzX05pJ7bpRk106HPyxVLq+B5s4gEKFGrKZyCAScsnTQjdrunWgNGt1TEMDIkQQZHSOkeWuqz1nG4JbvVBfXNztMwy84sTpl07YjSNOmr3umwvh7fpoBoKU8nWAw5J0AuXyfMLr12OU2F8Pb9NKtj7Zw3W5S5dQS92QSRIa6xHyEfUaAeNte0EDMwWQWAbmtpIIynWZBEdNdpjlKFwZUayNT2oaIHHUab/AEilI2jgYIF22A0SAxC6MH0A0HOAOnl6aDtDAkQ1222oMsxYnKFUAltSIRdNxigHJxa5A5MKQDJ037pndUN3a1pVZuqKckyAwmQDzd+/mkfIaV3sfgXti2btvICSFDEATMjThzjpw4UXMfgSADeXQFdLjgwxYsJHT1R/TQDh8aoYKTBKl5jmgATqdwMAn/8Ak9FRpta0zZVdWPN3Ef5myDXpnhv1HSKW3tpYFyS1y2SRGbMcwGXLAbeBBOg3yemhtqYIsWN5NcpYZ2g5MuWRuMZR9fSaAYXtoIWuWtcwVp0EdoG6Z3MN4isNj+1s/EWvZrT9k8EpZluoCVYABiFEoE0XcNFUfJWXxva2PiLXs0BruRY/wNvzU5is9yXxot4GzIJzGNOA4uf9I0nz00v7Xtrm7YlSQQEcyVcIwBiGIJ1iaAuxRFVLu1LaAliRlmea5ICqrEkASoAYb+murm0ralpaMszzWjQhSAYhiCQCBMTrQEW3R/hcR8Td/DarOEHvafwL7IpbtvaKHC3gCZNm8IyPIyoQcwyyupXVo3imWD+Ct/wJ7IoCWKIoqPE38iFiJj84/rQlJt0iSKIqHB4nqiZojUiPKDBqaparYSi4tp8oIpXjx/i8L8/+GtNKWY/uvC/P/hrUEDOKIoooAiiK4vXMqkgEwNw3mo8FiC6BiIn+5Hkqa2sprWrT3J4oiiioLizk+OZd/mL/ALdM4pZyf7S7/MX/AMSmdAEURRVYbQXqhSDInWNCQMxHTuqUm+Cyi5XS43LMURVfBY3qgOhEGNf731Yo1WzM4TU1qjwAFK+TY94+cvfjNTUUq5N/AfOXvxmqCw0iiKKKAIoiiigCKIoooDi6Oa3mP3V86xna2PiLXs19Hubj5j91fN8V2lj4i17NAabktsxLuCtlwTzCo1IADHnbuJgb+gU4fZalYJbe5mRM3Gzk7onNru9NZ3YGAa7hbMKpHUrq5mnmMzW8rLA7cQSN27eKb4rYmZTGWTcuO2g5wdmKglkbVQ2mh4xG+gJMfsgurBGIL5g7Exo6qjaBSD2imNNeIGlSnY9vM7QQXOYwEGpcOTmy5tWG4kjfEVWubHYl4YDNbylu2ckKo3lZA5pnUgzuBmeRsGUIOWcl0JxCO5UqywihYKzooidKA529s9Hw19pJhbz6ZSMyplIkiRBSNCDvB0MU0wXwVv8AgT2RVDHYXqeExQhQCuJcZREhw7DMIGonLx0UeYX8D8Fb/gT2RQA2MUXBb1zFSw0004T0mGIH+luii7iUkoWAJB0J1iJ+7Won2YDcz5mzZlYc45RlEAZdx0LakTzzXGK2TnuZi7DccvDRSunQNZ3b+NAeYPH2lW0iurTFtSu4kJPDdIH11Om0bZKjOsuAVEiTmEjcegE/JXK7Ph0YMQU6mNwIIRXWPlF1vNAqn2IYMiqT1MZC8kSSlo2hwkErl8mnpAunadqJ6osTEzxjNHoBPmFVMawOKwhGoIvkEbiDbWDU2C2SLZUhiSpBGm8BGQAnzMf/AJVW9YyX8EgMhVvKCd5y2lE/VQDmquHx6u0AMNGIkCGCtkYiCeMb431aqjgtlC25YGZzDRFWcz5+cRq5B0BO4T00BMdoWxMuvNjNqNJbKP8A9aeeq2Ex1tEVA4YpbUyNxElJ1Mb1OleLsYdUzl2JmQD5LqXo9NsDhoakbZYl+cefOYQONxrojzF2HloCbshblhnWVksJGkGDPykDzmvOyNuVGdZaCuo1klR9YI84qidkFmYMSLYBFvUSCbq3QdBMAoN//wBNhNkqFKyecqqYAHa3Guz8pc+igIuT/aXf5i/+IaZ0s5P9pd/mL/4hpnQENvGK1xkE5kAJ0016DxjSeiR01WN22LruXQQgDaiVIYgkn5VX5IqSxswK4cM5aXJliQc5k83cuoXd3tQXdkLnLtcPEwY0HVEuHfwBQDhANAejaFu1aZy6kFrriDqdSconjuHnNWcXj1tmGDGAWJABCqDBJkg8eAJqDE7Iz54dl6pnDaKZDhQRru7Ua+U11tDZQvMGJiAR2isRLBpUnVG03igL3GlXJv4D5y9+M1NeNKuTfwHzl78ZqAaUUVHinK23I3hGI84UkUBJRSZdqOpysVkLbDMwhOezRdMRoVA0kCZGlS2dqOxBhAvvIbtpPVbhtyp3ZdzCRqDwoBpRS/ZO02vZpULABiVJEzKsAxIIjiF37tKYUANuNfNsT2lj4i391fSa+a4jtLHxFv7qA2XIpT1jb04U5y18r2deUWhNm03lZJPpmrHXCeAserH50B9MiiK+Z9cJ4Cx6sfnXvXKeAserFAb7bfct/wCJu/htUuBPvVv+BPZFfPOuU8BY9UKOuU8BY9UKA+lZq8zDp+uvm3XS+AseqFHXS+AseqFAfSc46R6RRnHSPSK+bddL4Cx6oUddL4Cx6paA+kdVHSPSKWY+4OusLqP/AD8R4NaxYxa+AseqWveu18BY9UtAfRurL3w9Irzqy98v/IV8668XwFj1S0deL4Cx6paA+i9XXvl/5D86Orr3y/8AIfnXzvr1fAWPVLR18vgLHqVoD6J1wvfL/wAl/OvOuU79f+S/nXzzr4eAsepWvevx4Gx6laA1+wMQot3JZR7/AH/8w8IfLTLrpO/T/mv518+6/HgbHqVo7IDwNj1K0Bqb1l2uOeqIFaRpegkdUQrxkHKGHCJgaV5dwozOVdNbd5LZ6vqmdQU3ndmzeaR8mX7IDwNj1K172SHgbHqUoDR3rua9cVLihoukt1UxDXEa2sblITMsjympOoSpm6uYI+T38DK5aU3GIEcZiYrMdkv9mx6lK97J/wCzY9SlAbLB3VW7cJuJlYys3VJ1YnpgAAgbpG7WoOTuMQWILoD1S9vdQdbrRvNZTsn/ALNj1KUdlP8AZsepT8qA3vX9vwlv1ifnR2QteFt+sT86wfZX/ZsepT8qOyv+zY9Sn5UBu+yFrwtv1ifnR2RteFt+sT86wnZb/asepT8qOy3+1Y9Sn5UBu+yVrwtr1ifnR2SteFtesT86wvZc+CsepT8qOy58FY9Sn5UBul2nZn4a1623+dfPb/wdj4i39xqyNsnwVj1Fv8qVbW2s73JOUQAAFWAAOAA3UB//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hQSEBQUEhQWFBUVFhYVFBgXFBUVFBYYFhUbFRUUGBcXHCYeFxklGhcWHy8gIycpLCwtFR8xNTAqNSYuLCkBCQoKDgwOGg8PGiwkHyIvLCwsLy8sKSwpMioqLi8vLDQsLCopLCwpMC4sLC8sLCwsLCovLCosLDU0LCwsLDQsKf/AABEIALwBDAMBIgACEQEDEQH/xAAbAAACAwEBAQAAAAAAAAAAAAAABQMEBgIBB//EAEsQAAIBAgMDAw0OBAYDAQEAAAECEQADBBIhBTFBBiJRExQVMjRSU1RhcZGTshYjM3OBg5Sho7Gz0dLTcnTB8CRCYmOS8UNE4aKC/8QAGgEBAAMBAQEAAAAAAAAAAAAAAAECAwQFBv/EACoRAAICAQMDBAIBBQAAAAAAAAABAhEDEiExBEFRBSJhcROhkRQygdHh/9oADAMBAAIRAxEAPwDN8meTOHuYVHdJY76Ze5DC95RyQ7iSm1AKfchhe8o9yGF7ym1FAZrb3JjDphbzKkMqEjz1eXkjhY7SpeUvcd/4tqYpuHmoBV7kML3lHuQwveU2ooBT7kML3lHuQwveU2ooBT7kML3lL8ZyYw4xOHUJo/Vs3lyoCPrNaalmP7rwvz/4a0Bx7kML3lHuQwveU2ooBT7kML3lHuQwveU2ooBT7kML3lHuQwveU2oNAZrZPJnDv1bMk5cRdRfIqxAq/wC5DC95Xewv/Y/mr33imdAKfchhe8o9yGF7ym1FAKfchhe8o9yGF7ym1FAKRyQwveUv2FyYw72czJJz3R8i3WA+oCtOKVcm/gPnL34zUBz7kML3lHuQwveU2ooBT7kML3lHuQwveU2ooBT7kML3lHuQwveU2ooBUvJDC95WR5T7GtW8QVRYED+tfRF31h+V/dR/hH9aA0PJDuJKbUp5IdxJTagCiiigFvKXuO/8W1MU3DzCl3KTuO/8W33Uxt7h5h91AdRXlL9qWySOaWGVoADMA8jKWVWBIiQDOlRnqsSxuCXghFRmVAn+QFSW58AkzpPnoBpRSlsTeC84Nm5jEhRkA6iM8ncPfA2m/UcKl2bfudTZmDtzVZcyqrs2WXACgc2Yg+U6kUAypXj+68L8/wDhrXeyLdxQy3AeDA5s4JYc8Tw5wJA4BvJXGP7rwvz/AOGtAM69igUks2rogBWViEF14JObqtsOQWJRlKG4RC80DyxQDqilV1r4L5c5gPEqmWBHUypjVzrI6SdBpUWJxd0uQvVFkXTbXIsnKtgJmDCQmdrknTfrECgHcV4aUbcsOxXKCfe7gEK7Q5NvLBVgEbRoZpA10puaAWbC/wDY/mr33imlK9hf+x/NX/vFWdooSq6FlzDOFmSsHSBqedlJA3gGgLdeUotLeymMy5UGRQoAJN24CYcswbqYtkKW0JA8lFy/eVGgXGlLot8wZ82nUy4gQe23gDQSJoBvXsUtwF52uNJYrmvg5lUIMt4rbCECTzQZmd3pp4i1ePVDkaLhGkloCXVy+9iCJth5AOsxQD4Uq5N/AfOXvxmqzshCLcMCOe0AgrzZ0hWJKjyEmq3Jv4D5y9+M1ANK9ivKU4hHDsQhLy+VoYgJ1M5MpDZQQ2hUgyTPloBtRS0dVDoJdh73JyplMserZyBzYWMoEfLVZ8Xdi2G6oulpXIRcxeHN3ICDPaqdBu3UA8opfcV2spnDEypuAdsV10hePakgdBHkqfZ6kWwCCNWyhu2C5jkB8oWKAsrvrD8r+6j/AAj+tbhd9Yflf3Uf4R/WgGHJbZ7vhEYYi6kjtV6llH/JCfrpp2IueNX/ALH9uoeRfcNvzU5oBZ2IueNX/sf26OxFzxq/9j+3TOigM7t7ZbjC3icTeYC2xg9Sg6bjCAxV5NkXIH+Kv7h4Ho+LrvlH3Hf+Lb7qv2+1HmH3UAu7EXPGr/2P7dHYi541f+x/bq4+OUOEMyY4aAncCfLVfGG4LtuGhSQu/SdSQRxkCB5eirafJosb77bXuRnY7+NX/RZ/boGx38av+iz+3U+1c2QZSQS6jQlScxygSN2pB+Svb2K6lbTNzm0UxpJiSZPmNFG+BHG5Vp3bdV3K/Yi541f+x/bpfjdmOMThh1zeJPVoJ6lKwizHMjXy1obVwMoYbiAR8oml2P7rwvz/AOGtVMw7EXPGr/2P7dHYi541f+x/bpjcuBRJMAca9RwRIMg8aEWroW9iH8av/Y/t0dhn8av+iz+35B6KtbTSbL7+arNpxygtH1VLhreVFEkwOO+p7Fbeqq28lDsRc8av/Y/t0HZFzxq/9j+3V/EYlUEsYG7cT91dq0iRxE+mootqV1e5ndjbMc9XjE3ljEXhp1LUgjnGU3nyaUw7EXPGr/2P7dGwv/Y/mr/3ir97EKkZmAnQTQslfBQ7EXPGr/2P7dHYh/Gr/wBj+3TOqOMszetHMRJbd/pXN9e6pRnNtLZWRDYz+NX/AEWeOp/8dHYi541f+x/bpnUTYpQ4SeceEHz1FFnJLkpDY9zxq/8AY/t0u2Dsx2syMReX3y6IHUo0usJ1Q6nf8taQUq5N/AfOXvxmoSe9iLnjV/7H9ujsRc8av/Y/t0zrx3ABJ0AEnyAak0At7EXPGr/2P7dB2M/jV/0Wf26YXLwVSx7UCSRrpvr17gBAJgkwPKYJj0A+igF3Yi541f8Asf26OxFzxq/9j+3TOigEm0cDdt2blxcVeJRGYAizBKgkT73u0rP8p3m+Cd5RCflE1rtudy3/AIq57BrH8ovhV+Kt+zQDzkjjlTB21ObcpJCsVUMxVczAQJII16KedeJBOdIUwxzrCndBM6Hz1nuS2y1uYS257bIgQxJQo7OGHTqw0/00xtbKFoA9UAKlchbMQBbV4Bz3Neaznm5QImNKAt9k0yI5MK5gEkADms0kkwBCH0iuzjkGaWChSokkBSWUMIJOuhqBdnEW7SK4BtEMCUBBhWTtZEdvwPCoxsaAMrwQMuqBhHUxbbSRrAnyboIoDnlFfXrbELmGbqTnLIzRG+N8V2dsIElYeCqSGGWSgfthPA+mqW3dmZcNeIbmrbdgMvOzdR6lq06jLwjfx4VLhsULbsr87PkJISAItKoGQZidFGv9BVoq3waYo3Li0t39Fi+bdy2LoMNoVYGSGGoBAMGNxB8u6qON2mT2x3agDgRxqTHXVZiygagSYgnzyJ8mtZba2LMwK4pSllnpT2R78YQ6Lp45ZK5yVq96XahwNrid+4yNePTTOxixcKdUIKiTECCSIBbyCT6fJWIxmCe1kz6Z0DrDA6NumDofIdRTLYeLO41MsbxrVFmWLrI9VL8XURW/D7r6Zs8btJbRAIkkSYI0G6Y/pVfH914X5/8ADWp8BZTIDlWZJJgST3xJ41W2kT1zhYgmMRHR8GsV1KSlFNHkZ4LFJ42t4tp/O4yvWQ6lW3GqDYg2ZTQgaoeIB3qw4xwPEHyayWMa4WbqMN+qrIHkIBzDzxFKMdeMEneaxz5HD2rudnpXS4s+rqMi2ivpu+E/gMVtXvmnycPRRhts66N9cis0Fe/eW2nbM2VZIAnyk6AVDisO9i5laMwCtowYEModSCN4IIPy1msHe9zpl6o70qMdPilRv7T9WYBoyqJy9826T0ADh0nyUwCwIG4bqy2xcaYB4j6/JTy9bvNB5qQdwYsY8pIAPmrXDJy9snwcHqOHHi058Mdprjva5X13Itg7r/8ANX/aFWsbgVuAZiRE6gwYO/f5h6KWYC66re6mJJxd8Hyc4VcxeN5pXKysd8jSOMMJU+mtZS0R1mHSRll6hYoNp7b/AH/wgubTZVCyNNMw3GNAQDu04UtubW11YyN2tVdrYnKKTWsBeugMiMwa4tlSNxuP2tuek1xwg8vukz3Oo6mHRS/Fgitu9bv7ZsMFtknjmHl3/IaYYSwG98aCxMiNyDcFHT5SeJPCsHYFyzcCuIkBhzlYFTuZWUlWB6QSK12zizgqGygiWgAt0EAnRd++DWkXLHLTezObNHF1uCWVRSnHd0tmvryubHNq6G1Ug6xoQfk0pZyb+A+cvfjNVzA4EW5gkyRvjhuGlU+TfwHzl78Zq6XV7HkTUU3pdoaVQxG0GQspAkHQjdlO6RwYbujj5BaxKSp1ZY1BUwdPv8xkVncbeMEnea5s2RxqK5Z63pnSwya82VXGHbyzm7tEKAs6AQBOgA3CvcNtYZgQdRu479DWYuu1xwqgkkhVA1JJMAAcda5xGGuWXhwVaARqCCDuIKkhhv1B4GqrB3vc0l6rO9OlafFKv4PoGBxkCCQFUFnZm1JJmddANfuAFMaymx8VIUwDBB1/vTz1qbRMDMADxAMj0wJ9FaYpN2nyjk6/DCDjkxbRmrrw1yirtrua/wDFXPYNY3lB8InxVv2a2e2e5r3xVz2DWL2926fE2vYFbHnDvkjbbrayecUyjc+UK2YyWWRnBEADXcdBM1MdnX2tsrks0NvIjMcPetlgTcbQs6ac2O9GtS8i+4bfmpzQC/aGH98zyUAt3Fz58oQkqysRmAI0PA8J6RUs9Va4Cc4JW1cjqhCW8125mUqSM3vahdx16N4eUUBndoWLq4bFG4SQbVzjzSdSCOe0aaRlQeQ76atjbaZc2/KNykmCIG4TqZqPlF3Jf+Kf2TVhMKrBGZZIVY39Ejz69NSq7lo6b9wsxhliYZZ1AYQY3THDdxrLbYwhDTE1ssTdW6wW3ziJJO4AdHlk7o6CfOvv4eZDDWuCV4cjbWzPq4Qj6j0scadTgqr6MxtHbF7EQLrF4ZmWRqueJVehOaIXcIq3sfCEa0x7GLNX8PhAuUsCEJAJ4Cd09AJ0ny1aWX8nticeP059K/y9Q6S/f15LdrZ6va7YgniHYrIO4pmynduIqG5hup4jCLMx1xwjegO7hVnGbKS7DLlU8SFBzDpkcRwPlqPHD/FYX5/8Na7IrTBRs8jqMzytyv8AubbXgZXu1adBB1OgHy1m8TbzKRTmzsznEuc+sqCNAeJg6TVfH2OfC6kjMwA3CYk+cz6D0VzdTB7Sj2PS9E6mFTwZvbr4+1/sxNu6+HvrcTtkbMsiRI6a5xWIfEXC7xJCjQECFUKo1JJ0A1JJPE1pb+DVt4ri1s0A6CqrqVRrk9DzKe3BzsnDEAACTw4f9VoLm0wsB0ZSTGuUjzggkEf3pUGGs9SIZ15pESNch/1DoPSN3Hppijq4DCCOB+rStsEWrlJcnm+p5YvTgwyXt787vmvjarF2w3AXEEmAMTfknQDnCuto4lGChWDHfAM6bpMbvlqLZNgPbxCnccTf3b9HBB9NMLOBVUKDcZJ6STx047vRV8kVKDXcp0eaPT5Y5Xynx8d/8mS2zhSy6VT2fylu2BbVUtlbbK4BtiS63lvBy4h5lVEBgIG7jWhe3pO9ZIDRoYMSPJVK5sxSa48eb8ftke/13pv9VL8/Tu0xVexT4m8LjCIVUGrNoogEs5LMfKTWm2UGXUKWgQQCoOvEZiAd26aq4PZusKPypi+KOH5rKGBkhg0T0ggjfu3HXyVrC8000tkck8H9Jili5nPavjvZbw20FdyoBBGuojziKqcm/gPnL34zUzRRvAiYnSD8tLOTfwHzl78Zq6nXY+dgpJe5lvHohHOXMdQsIXIPkgGPPSLFWsykVpjSjFYRgAzEFmMEAaSZMLxOg+onzcnUQbqS7H0Po/UY1r6fK6U+H8mKVnsXluKNUYMsiRIMwR0UYi8bzIAi20RQiKuaFXMzkS5LElnYyTxrS3sGrbxXFnZwnQSaqupVfJefoeWM/jyc7LsZQJmOMAkxx0GvorUYdQFGUlgdQSxYkHynWqOzsKdGUjeVYEboMEeRgR/e+mdbYotJt9zz/UMsG44sbtR7+W+aKm1+573xVz2DWJ2529v4m17ArbbV7nvfFXPYNYjbXbWviLPsCtjzTUci+4bfmpzWW5KYvEDBoEsK68GN9Vn/APkrpTXr7FeLL9IT9NANKKV9fYrxZfpCfpo6+xXiy/SE/TQEnKHuS/8AFP7Jq7Y7Rf4V+4Uh23jMQcNeDYdVU23k9XUwMpkxl181WrGNxOVf8Mvaj/2E6P4aAuHCC0rm0vOI0Gp+QDo4xUWEOW0z3VklizSNTqANDu0geYVH19ivFl+kJ+mvDjMSdDhVj+YT9NWu+TVZX35vnueWEDYU6c9VgkDnZ11BB46wf7irNhzftEMInSRuMQZE8J0jyGqyYrEqIGFQDoGIQD2a66+xXiy/SU/TUbLhFp5tTb3u9m3bSL2DwotrlBnUkndqfJwqlj+68L8/+GtedfYrxZfpCfppfjcXiOucOTh1BHVso6upzSizrl0gemjd7sylJybb5Zo3Egxpoar4DCsgOY5mJknjugSTvqp19ivFl+kJ+mjr7FeLL9IT9NL2oycE5KXglVke+RocqRHS2bnHywAo+U17tALbVXAgq4Og3ggqw9BPygVWW/iAxYYRJO89cJPs12cbifFV+kJ+moqN3Rb8mZ43By+ua+NhgIuJqDDDcdDBr2zZCLCiBS7r3E+Kr9IT9NHX2K8WX6Qn6amyFFXb58nuwd1/+Zv+0KtY/Ds6gI2XXXUiRG7SkmxsXiALuXDq04i8T7+og5tV7XWOnjTDr7FeLL9IT9NE6E4qa0sZKgCgQIAAiNNB0dFL9mFLmc5f8wYSBorKMu7yqx+WuevsV4sv0hP01xbxGIXtcIgnUxfQfctRUWt0dGPK8cWotp/Dr+fJYS8Evsg3PlIAGgaIPyEBT6avlQd4mlRxmJ39ar9IT9Ne9fYrxZfpCfpqduxzrVbcnY1FKuTfwHzl78ZqBjsV4sv0hP00v2Di8QLPNw6sM93Xq6rr1VpEZeBkfJUFjSVy1sEgkaiYPROhpb19ivFl+kJ+mjr7FeLL9IT9NAWrmBBW4J5zliGI7UkBRHmAHoqRsKObwytmEQOBUjzQTVHr7FeLL9IT9NHX2K8WX6Qn6ailyXeSTWm3Q0AopX19ivFl+kJ+mjr7FeLL9IT9NSULe1PgL3xVz2DWH2zvtfEWfYFabH4zEm1cnDKB1N5PXCGBkMmMutZja++18RZ9gUBqeRfcNvzU5rPcj8cq4WzbMyykz/lG+AfKcrx/Aaapte2cmUls5UCEf/MrOrbu1IQ67vQYAuUVTsbVRny7jzY3wcwkagQDodCdYrtNpWyJDaSB2rSc3awIlgQCQQCDB6KAh5QdyX/irnsmreH7Rf4V+4Uo2rtRHwV47s1loGrHnWs43DdBBncKZYPFKQFBkhVnRo7UGM0RMEaTOooCzXjvAn+x5a8uOANT/fkrizd3A7xAqaKuSujsXATA14noHRXVQW2yrzt//wAFdWmjeDqZ3aa8P+6UVU/JLSzH914X5/8ADWmdLMf3Xhfn/wANag0GdFFR3W4cRB6fu8k1KVlox1OjovrHo6PNQjyJ4ff5fNXDvmUxv/8AtFxp5vSIqaNFDt3JaK8Vp4EeevaqZNULNgdre/mb/t0zpZsDtb38zf8AbpnQgKKKKAKKKKA9FKuTfwHzl78ZqailPJ1wMPJMe+XvxmoBoxgbp82+uReBiNZ+odJri3dA0M8SNDuJnz16py5id3D0mpoz1WSzRUKPqTB1jhMR9fE13dbSJ14cTpx04Urc0h73R0zwfPx4eahHnzdPTXHVJBjfXheABxgfdU0a6Nqrc5x/wNz4t/YNYPav/h+Is+wK3WKPvNwQRFtx/wDgjfWE2p/4fiLPsCoZm1TH/JLAW2wlsknPzWEOQRk1ELMEb94PbGm6YO3Nsq+qC2qQyGepK4A1Gpy3GnziIpHyP2ezWFfmhZtEHLLnJJgNOgkwdN09NNewQHUoIAtpbQiCAchDZhlIgkjj0DoqCCW3s62pnqhyqVzKWTLKdqW0kHdxG4UDAIse+MGUKVJZMyrbVgABlgqFd94Pbb6ibYhhgGA56uoAaNM8gmZ1zzEwCs8TXdvYoA4TNrXLJi2oUrJJMHXj/m40BQ2tsq0cFcZWLAWmZGOVpizl4rxCiTvB3RTTBYEArckybaiOaBGVegSd3EmJMRNQbTslMBdUxzbDroIBi2RMUwwvwafwr7IoCSKjvNEGJPD+/wC99SVE1mNRqZB1Mz5NalFZXWx7ccgjSR/Wulug7vuP30XklSBxBFdk0CTs8pZj+68L8/8AhrTOlmP7rwvz/wCGtQWGdFFeMs/9xQHObnQB5/7/AL314LkEz6a9VIOm6P7+810V1B6J+urbGtx/QK0/9EffXtFFVMhZsDtb38zf9umdLNgdre/mb/t0zoAooooAooooD0Uq5N/AfOXvxnpqKVcm/gPnL34zUAxvNAn0T01y7GAY8pFevY0Mb+BJn7+FScKkpTbZwt0HTX0H791d1zbWAB0AD0CuiJoWjfc4ZucAN/HzV4Xg67un+/7/AKei3BEeWfz+qumXUeQ/0Iqdja4/ohxTTauR3j8CP8p6awO0t1n4i17FfQMX8G/8Deya+fbQ3WfiLXs1Uzfwa3kX3Db81Oay/JPb2Ht4NFe6isN4J1pr7psL4e36aEDOilnumwvh7fpo902F8Pb9NAS7e7kxHxN32DVnCfBp/Avsiku2eUWHbDXlW8hLWrgAB1JKEAVYw3KXDBEBvpIVQdf9IoBvUQxaSwzDmEBpMAEiRJOn/VUfdNhfD2/TVJcfggwbq6k5sxl5DENnBIIjeTujfQDuzilckKwYgkGCDBESD6a8wuMS4JQkxB1Vl0YSphgJBgwdxikeFxmCSIvqQswC8ROSdVAJ+DXj01Js7aeDsghL6axvKjcIHaqBPSTqeJNAPqWY/uvC/P8A4a0e6bC+Ht+ml+N5QYc4nDsLyEL1bMZ0GZFAnzmgNHRSz3TYXw9v01ze5RYVlK9XQSCJDQdRGmlAX7WNRlDB1gzBJiYMHfFe2sWjLnVgVgNmBEQRM+T5aRdd4HX35YIIAzzGbJJBYEg+9rx6aFxmCC5euARCr28c1RAXmgA6aaifLOtAP7N4OoZTIIkHyfLXdJ8Nt3CIMq30iSYLExJkgE6xMnXpqX3TYXw9v00Acn+0vfzN/wBumdZzYnKDDqtzNeQTfvMJO8M8g/LTD3TYXw9v00Awu31UqGMZmCr5WIJA9APorlMUhAIYQRmGsabpg6xSy/t3CPlzX05pJ7bpRk106HPyxVLq+B5s4gEKFGrKZyCAScsnTQjdrunWgNGt1TEMDIkQQZHSOkeWuqz1nG4JbvVBfXNztMwy84sTpl07YjSNOmr3umwvh7fpoBoKU8nWAw5J0AuXyfMLr12OU2F8Pb9NKtj7Zw3W5S5dQS92QSRIa6xHyEfUaAeNte0EDMwWQWAbmtpIIynWZBEdNdpjlKFwZUayNT2oaIHHUab/AEilI2jgYIF22A0SAxC6MH0A0HOAOnl6aDtDAkQ1222oMsxYnKFUAltSIRdNxigHJxa5A5MKQDJ037pndUN3a1pVZuqKckyAwmQDzd+/mkfIaV3sfgXti2btvICSFDEATMjThzjpw4UXMfgSADeXQFdLjgwxYsJHT1R/TQDh8aoYKTBKl5jmgATqdwMAn/8Ak9FRpta0zZVdWPN3Ef5myDXpnhv1HSKW3tpYFyS1y2SRGbMcwGXLAbeBBOg3yemhtqYIsWN5NcpYZ2g5MuWRuMZR9fSaAYXtoIWuWtcwVp0EdoG6Z3MN4isNj+1s/EWvZrT9k8EpZluoCVYABiFEoE0XcNFUfJWXxva2PiLXs0BruRY/wNvzU5is9yXxot4GzIJzGNOA4uf9I0nz00v7Xtrm7YlSQQEcyVcIwBiGIJ1iaAuxRFVLu1LaAliRlmea5ICqrEkASoAYb+murm0ralpaMszzWjQhSAYhiCQCBMTrQEW3R/hcR8Td/DarOEHvafwL7IpbtvaKHC3gCZNm8IyPIyoQcwyyupXVo3imWD+Ct/wJ7IoCWKIoqPE38iFiJj84/rQlJt0iSKIqHB4nqiZojUiPKDBqaparYSi4tp8oIpXjx/i8L8/+GtNKWY/uvC/P/hrUEDOKIoooAiiK4vXMqkgEwNw3mo8FiC6BiIn+5Hkqa2sprWrT3J4oiiioLizk+OZd/mL/ALdM4pZyf7S7/MX/AMSmdAEURRVYbQXqhSDInWNCQMxHTuqUm+Cyi5XS43LMURVfBY3qgOhEGNf731Yo1WzM4TU1qjwAFK+TY94+cvfjNTUUq5N/AfOXvxmqCw0iiKKKAIoiiigCKIoooDi6Oa3mP3V86xna2PiLXs19Hubj5j91fN8V2lj4i17NAabktsxLuCtlwTzCo1IADHnbuJgb+gU4fZalYJbe5mRM3Gzk7onNru9NZ3YGAa7hbMKpHUrq5mnmMzW8rLA7cQSN27eKb4rYmZTGWTcuO2g5wdmKglkbVQ2mh4xG+gJMfsgurBGIL5g7Exo6qjaBSD2imNNeIGlSnY9vM7QQXOYwEGpcOTmy5tWG4kjfEVWubHYl4YDNbylu2ckKo3lZA5pnUgzuBmeRsGUIOWcl0JxCO5UqywihYKzooidKA529s9Hw19pJhbz6ZSMyplIkiRBSNCDvB0MU0wXwVv8AgT2RVDHYXqeExQhQCuJcZREhw7DMIGonLx0UeYX8D8Fb/gT2RQA2MUXBb1zFSw0004T0mGIH+luii7iUkoWAJB0J1iJ+7Won2YDcz5mzZlYc45RlEAZdx0LakTzzXGK2TnuZi7DccvDRSunQNZ3b+NAeYPH2lW0iurTFtSu4kJPDdIH11Om0bZKjOsuAVEiTmEjcegE/JXK7Ph0YMQU6mNwIIRXWPlF1vNAqn2IYMiqT1MZC8kSSlo2hwkErl8mnpAunadqJ6osTEzxjNHoBPmFVMawOKwhGoIvkEbiDbWDU2C2SLZUhiSpBGm8BGQAnzMf/AJVW9YyX8EgMhVvKCd5y2lE/VQDmquHx6u0AMNGIkCGCtkYiCeMb431aqjgtlC25YGZzDRFWcz5+cRq5B0BO4T00BMdoWxMuvNjNqNJbKP8A9aeeq2Ex1tEVA4YpbUyNxElJ1Mb1OleLsYdUzl2JmQD5LqXo9NsDhoakbZYl+cefOYQONxrojzF2HloCbshblhnWVksJGkGDPykDzmvOyNuVGdZaCuo1klR9YI84qidkFmYMSLYBFvUSCbq3QdBMAoN//wBNhNkqFKyecqqYAHa3Guz8pc+igIuT/aXf5i/+IaZ0s5P9pd/mL/4hpnQENvGK1xkE5kAJ0016DxjSeiR01WN22LruXQQgDaiVIYgkn5VX5IqSxswK4cM5aXJliQc5k83cuoXd3tQXdkLnLtcPEwY0HVEuHfwBQDhANAejaFu1aZy6kFrriDqdSconjuHnNWcXj1tmGDGAWJABCqDBJkg8eAJqDE7Iz54dl6pnDaKZDhQRru7Ua+U11tDZQvMGJiAR2isRLBpUnVG03igL3GlXJv4D5y9+M1NeNKuTfwHzl78ZqAaUUVHinK23I3hGI84UkUBJRSZdqOpysVkLbDMwhOezRdMRoVA0kCZGlS2dqOxBhAvvIbtpPVbhtyp3ZdzCRqDwoBpRS/ZO02vZpULABiVJEzKsAxIIjiF37tKYUANuNfNsT2lj4i391fSa+a4jtLHxFv7qA2XIpT1jb04U5y18r2deUWhNm03lZJPpmrHXCeAserH50B9MiiK+Z9cJ4Cx6sfnXvXKeAserFAb7bfct/wCJu/htUuBPvVv+BPZFfPOuU8BY9UKOuU8BY9UKA+lZq8zDp+uvm3XS+AseqFHXS+AseqFAfSc46R6RRnHSPSK+bddL4Cx6oUddL4Cx6paA+kdVHSPSKWY+4OusLqP/AD8R4NaxYxa+AseqWveu18BY9UtAfRurL3w9Irzqy98v/IV8668XwFj1S0deL4Cx6paA+i9XXvl/5D86Orr3y/8AIfnXzvr1fAWPVLR18vgLHqVoD6J1wvfL/wAl/OvOuU79f+S/nXzzr4eAsepWvevx4Gx6laA1+wMQot3JZR7/AH/8w8IfLTLrpO/T/mv518+6/HgbHqVo7IDwNj1K0Bqb1l2uOeqIFaRpegkdUQrxkHKGHCJgaV5dwozOVdNbd5LZ6vqmdQU3ndmzeaR8mX7IDwNj1K172SHgbHqUoDR3rua9cVLihoukt1UxDXEa2sblITMsjympOoSpm6uYI+T38DK5aU3GIEcZiYrMdkv9mx6lK97J/wCzY9SlAbLB3VW7cJuJlYys3VJ1YnpgAAgbpG7WoOTuMQWILoD1S9vdQdbrRvNZTsn/ALNj1KUdlP8AZsepT8qA3vX9vwlv1ifnR2QteFt+sT86wfZX/ZsepT8qOyv+zY9Sn5UBu+yFrwtv1ifnR2RteFt+sT86wnZb/asepT8qOy3+1Y9Sn5UBu+yVrwtr1ifnR2SteFtesT86wvZc+CsepT8qOy58FY9Sn5UBul2nZn4a1623+dfPb/wdj4i39xqyNsnwVj1Fv8qVbW2s73JOUQAAFWAAOAA3UB//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648287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retinaaustraliansw.com.au/images/autosomalDominantInheritance.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14400" y="76200"/>
            <a:ext cx="7414214" cy="6705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88926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ction="ppaction://hlinkfile"/>
              </a:rPr>
              <a:t>Blood Type Worksheet</a:t>
            </a:r>
            <a:endParaRPr lang="en-US" dirty="0"/>
          </a:p>
        </p:txBody>
      </p:sp>
    </p:spTree>
    <p:extLst>
      <p:ext uri="{BB962C8B-B14F-4D97-AF65-F5344CB8AC3E}">
        <p14:creationId xmlns:p14="http://schemas.microsoft.com/office/powerpoint/2010/main" val="29766384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Polygenic Traits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Traits produced by two or more genes</a:t>
            </a:r>
          </a:p>
          <a:p>
            <a:pPr lvl="1"/>
            <a:r>
              <a:rPr lang="en-US" dirty="0" smtClean="0"/>
              <a:t>Most traits are polygenic</a:t>
            </a:r>
          </a:p>
          <a:p>
            <a:r>
              <a:rPr lang="en-US" dirty="0" smtClean="0"/>
              <a:t>Human Skin Color:  four genes</a:t>
            </a:r>
          </a:p>
          <a:p>
            <a:r>
              <a:rPr lang="en-US" dirty="0" smtClean="0"/>
              <a:t>Human Eye Color: Three genes identified so far… Brown (most dominant) Green (recessive when paired with brown, dominant when paired with Blue) and Blue recessive</a:t>
            </a:r>
          </a:p>
          <a:p>
            <a:r>
              <a:rPr lang="en-US" dirty="0" smtClean="0"/>
              <a:t>Fur Color: 2 genes affect color, one gene affects the shading of that color, one gene determines the presence of spots</a:t>
            </a:r>
          </a:p>
          <a:p>
            <a:r>
              <a:rPr lang="en-US" dirty="0" smtClean="0"/>
              <a:t>gene that dominant over all the gene and causes Albinism.  This gene controls the production of melanin.  You must have two recessive versions of this gene to produce no melanin and become an albino.  </a:t>
            </a:r>
            <a:endParaRPr lang="en-US" dirty="0"/>
          </a:p>
        </p:txBody>
      </p:sp>
    </p:spTree>
    <p:extLst>
      <p:ext uri="{BB962C8B-B14F-4D97-AF65-F5344CB8AC3E}">
        <p14:creationId xmlns:p14="http://schemas.microsoft.com/office/powerpoint/2010/main" val="30260471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Height</a:t>
            </a:r>
            <a:endParaRPr lang="en-US" dirty="0"/>
          </a:p>
        </p:txBody>
      </p:sp>
      <p:sp>
        <p:nvSpPr>
          <p:cNvPr id="3" name="Content Placeholder 2"/>
          <p:cNvSpPr>
            <a:spLocks noGrp="1"/>
          </p:cNvSpPr>
          <p:nvPr>
            <p:ph idx="1"/>
          </p:nvPr>
        </p:nvSpPr>
        <p:spPr/>
        <p:txBody>
          <a:bodyPr/>
          <a:lstStyle/>
          <a:p>
            <a:r>
              <a:rPr lang="en-US" dirty="0" smtClean="0"/>
              <a:t>The </a:t>
            </a:r>
            <a:r>
              <a:rPr lang="en-US" dirty="0"/>
              <a:t>combined size of all of the body parts from head to foot determines the height of an individual.  There is an additive effect.  </a:t>
            </a:r>
            <a:endParaRPr lang="en-US" dirty="0" smtClean="0"/>
          </a:p>
          <a:p>
            <a:r>
              <a:rPr lang="en-US" dirty="0" smtClean="0"/>
              <a:t>The </a:t>
            </a:r>
            <a:r>
              <a:rPr lang="en-US" dirty="0"/>
              <a:t>sizes of all of these body parts are, in turn, determined by numerous genes. </a:t>
            </a:r>
            <a:endParaRPr lang="en-US" dirty="0" smtClean="0"/>
          </a:p>
          <a:p>
            <a:endParaRPr lang="en-US" dirty="0"/>
          </a:p>
        </p:txBody>
      </p:sp>
    </p:spTree>
    <p:extLst>
      <p:ext uri="{BB962C8B-B14F-4D97-AF65-F5344CB8AC3E}">
        <p14:creationId xmlns:p14="http://schemas.microsoft.com/office/powerpoint/2010/main" val="20007734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 and Genotypes</a:t>
            </a:r>
            <a:endParaRPr lang="en-US" dirty="0"/>
          </a:p>
        </p:txBody>
      </p:sp>
      <p:sp>
        <p:nvSpPr>
          <p:cNvPr id="3" name="Content Placeholder 2"/>
          <p:cNvSpPr>
            <a:spLocks noGrp="1"/>
          </p:cNvSpPr>
          <p:nvPr>
            <p:ph idx="1"/>
          </p:nvPr>
        </p:nvSpPr>
        <p:spPr/>
        <p:txBody>
          <a:bodyPr/>
          <a:lstStyle/>
          <a:p>
            <a:r>
              <a:rPr lang="en-US" dirty="0" smtClean="0"/>
              <a:t>Genes and the environment interact to  determine the expression of traits.</a:t>
            </a:r>
          </a:p>
          <a:p>
            <a:r>
              <a:rPr lang="en-US" smtClean="0"/>
              <a:t>Sex of Sea Turtles </a:t>
            </a:r>
          </a:p>
          <a:p>
            <a:pPr lvl="1"/>
            <a:endParaRPr lang="en-US" dirty="0" smtClean="0"/>
          </a:p>
          <a:p>
            <a:r>
              <a:rPr lang="en-US" dirty="0" smtClean="0"/>
              <a:t>Identical Twins</a:t>
            </a:r>
          </a:p>
          <a:p>
            <a:pPr lvl="1"/>
            <a:r>
              <a:rPr lang="en-US" dirty="0" smtClean="0"/>
              <a:t>Differences in environment at early ages can have long lasting effects.  </a:t>
            </a:r>
            <a:endParaRPr lang="en-US" dirty="0"/>
          </a:p>
        </p:txBody>
      </p:sp>
    </p:spTree>
    <p:extLst>
      <p:ext uri="{BB962C8B-B14F-4D97-AF65-F5344CB8AC3E}">
        <p14:creationId xmlns:p14="http://schemas.microsoft.com/office/powerpoint/2010/main" val="2924551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Dihybrid</a:t>
            </a:r>
            <a:r>
              <a:rPr lang="en-US" dirty="0" smtClean="0"/>
              <a:t> cross</a:t>
            </a:r>
            <a:endParaRPr lang="en-US" dirty="0"/>
          </a:p>
        </p:txBody>
      </p:sp>
      <p:sp>
        <p:nvSpPr>
          <p:cNvPr id="3" name="Content Placeholder 2"/>
          <p:cNvSpPr>
            <a:spLocks noGrp="1"/>
          </p:cNvSpPr>
          <p:nvPr>
            <p:ph idx="1"/>
          </p:nvPr>
        </p:nvSpPr>
        <p:spPr/>
        <p:txBody>
          <a:bodyPr/>
          <a:lstStyle/>
          <a:p>
            <a:r>
              <a:rPr lang="en-US" dirty="0" smtClean="0"/>
              <a:t>Cross which tracks two characteristics.</a:t>
            </a:r>
          </a:p>
          <a:p>
            <a:pPr lvl="1"/>
            <a:r>
              <a:rPr lang="en-US" dirty="0" smtClean="0"/>
              <a:t>For example track seed texture Round R and wrinkled r </a:t>
            </a:r>
          </a:p>
          <a:p>
            <a:pPr lvl="1"/>
            <a:r>
              <a:rPr lang="en-US" dirty="0" smtClean="0"/>
              <a:t>Seed color Yellow Y and green y</a:t>
            </a:r>
          </a:p>
          <a:p>
            <a:r>
              <a:rPr lang="en-US" dirty="0" smtClean="0"/>
              <a:t>Homozygous recessive x homozygous dominant</a:t>
            </a:r>
          </a:p>
          <a:p>
            <a:r>
              <a:rPr lang="en-US" dirty="0" smtClean="0"/>
              <a:t>Heterozygous x Heterozygous</a:t>
            </a:r>
          </a:p>
          <a:p>
            <a:pPr marL="0" indent="0">
              <a:buNone/>
            </a:pPr>
            <a:r>
              <a:rPr lang="en-US" dirty="0" smtClean="0">
                <a:solidFill>
                  <a:srgbClr val="00B0F0"/>
                </a:solidFill>
              </a:rPr>
              <a:t>Show </a:t>
            </a:r>
            <a:r>
              <a:rPr lang="en-US" dirty="0" err="1" smtClean="0">
                <a:solidFill>
                  <a:srgbClr val="00B0F0"/>
                </a:solidFill>
              </a:rPr>
              <a:t>Punnet</a:t>
            </a:r>
            <a:r>
              <a:rPr lang="en-US" dirty="0" smtClean="0">
                <a:solidFill>
                  <a:srgbClr val="00B0F0"/>
                </a:solidFill>
              </a:rPr>
              <a:t> Squares for each Cross</a:t>
            </a:r>
          </a:p>
          <a:p>
            <a:pPr lvl="1"/>
            <a:endParaRPr lang="en-US" dirty="0" smtClean="0"/>
          </a:p>
        </p:txBody>
      </p:sp>
    </p:spTree>
    <p:extLst>
      <p:ext uri="{BB962C8B-B14F-4D97-AF65-F5344CB8AC3E}">
        <p14:creationId xmlns:p14="http://schemas.microsoft.com/office/powerpoint/2010/main" val="72204118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337"/>
            <a:ext cx="8229600" cy="1143000"/>
          </a:xfrm>
        </p:spPr>
        <p:txBody>
          <a:bodyPr/>
          <a:lstStyle/>
          <a:p>
            <a:r>
              <a:rPr lang="en-US" dirty="0" smtClean="0">
                <a:solidFill>
                  <a:srgbClr val="7030A0"/>
                </a:solidFill>
              </a:rPr>
              <a:t>Genetic Crosses Concept Review</a:t>
            </a:r>
            <a:endParaRPr lang="en-US" dirty="0">
              <a:solidFill>
                <a:srgbClr val="7030A0"/>
              </a:solidFill>
            </a:endParaRPr>
          </a:p>
        </p:txBody>
      </p:sp>
      <p:sp>
        <p:nvSpPr>
          <p:cNvPr id="3" name="Content Placeholder 2"/>
          <p:cNvSpPr>
            <a:spLocks noGrp="1"/>
          </p:cNvSpPr>
          <p:nvPr>
            <p:ph idx="1"/>
          </p:nvPr>
        </p:nvSpPr>
        <p:spPr>
          <a:xfrm>
            <a:off x="381000" y="1066800"/>
            <a:ext cx="8610600" cy="5562600"/>
          </a:xfrm>
        </p:spPr>
        <p:txBody>
          <a:bodyPr>
            <a:normAutofit fontScale="70000" lnSpcReduction="20000"/>
          </a:bodyPr>
          <a:lstStyle/>
          <a:p>
            <a:r>
              <a:rPr lang="en-US" dirty="0" smtClean="0">
                <a:solidFill>
                  <a:srgbClr val="7030A0"/>
                </a:solidFill>
              </a:rPr>
              <a:t>Explain why a phenotype may not always indicate genotype</a:t>
            </a:r>
          </a:p>
          <a:p>
            <a:r>
              <a:rPr lang="en-US" dirty="0" smtClean="0">
                <a:solidFill>
                  <a:srgbClr val="7030A0"/>
                </a:solidFill>
              </a:rPr>
              <a:t>Identify the equation used to determine probability</a:t>
            </a:r>
          </a:p>
          <a:p>
            <a:r>
              <a:rPr lang="en-US" dirty="0" smtClean="0">
                <a:solidFill>
                  <a:srgbClr val="7030A0"/>
                </a:solidFill>
              </a:rPr>
              <a:t>Explain how you might go about determining the genotype of a purple-flowering plant</a:t>
            </a:r>
          </a:p>
          <a:p>
            <a:r>
              <a:rPr lang="en-US" dirty="0" smtClean="0">
                <a:solidFill>
                  <a:srgbClr val="7030A0"/>
                </a:solidFill>
              </a:rPr>
              <a:t>Illustrate in the form of a </a:t>
            </a:r>
            <a:r>
              <a:rPr lang="en-US" dirty="0" err="1" smtClean="0">
                <a:solidFill>
                  <a:srgbClr val="7030A0"/>
                </a:solidFill>
              </a:rPr>
              <a:t>Punnet</a:t>
            </a:r>
            <a:r>
              <a:rPr lang="en-US" dirty="0" smtClean="0">
                <a:solidFill>
                  <a:srgbClr val="7030A0"/>
                </a:solidFill>
              </a:rPr>
              <a:t> square the results of crossing a pink flowering plant with a white flowering plant</a:t>
            </a:r>
          </a:p>
          <a:p>
            <a:r>
              <a:rPr lang="en-US" dirty="0" smtClean="0">
                <a:solidFill>
                  <a:srgbClr val="7030A0"/>
                </a:solidFill>
              </a:rPr>
              <a:t>Explain the difference between a monohybrid cross and a </a:t>
            </a:r>
            <a:r>
              <a:rPr lang="en-US" dirty="0" err="1" smtClean="0">
                <a:solidFill>
                  <a:srgbClr val="7030A0"/>
                </a:solidFill>
              </a:rPr>
              <a:t>dihybrid</a:t>
            </a:r>
            <a:r>
              <a:rPr lang="en-US" dirty="0" smtClean="0">
                <a:solidFill>
                  <a:srgbClr val="7030A0"/>
                </a:solidFill>
              </a:rPr>
              <a:t> cross and give an example of each.</a:t>
            </a:r>
          </a:p>
          <a:p>
            <a:r>
              <a:rPr lang="en-US" dirty="0" smtClean="0">
                <a:solidFill>
                  <a:srgbClr val="7030A0"/>
                </a:solidFill>
              </a:rPr>
              <a:t>The offspring of two short tailed cats have a 25% chance of having a long tail, a 50% chance of having a short tail and a 25% chance of having no tail.  Using this information what can you hypothesize about the way in which tail length is inherited?</a:t>
            </a:r>
          </a:p>
          <a:p>
            <a:r>
              <a:rPr lang="en-US" dirty="0" smtClean="0">
                <a:solidFill>
                  <a:srgbClr val="7030A0"/>
                </a:solidFill>
              </a:rPr>
              <a:t>If you crossed two purple-flowering pea plants and all the F1 offspring were purple flowering, what could you say about the genotypes of the parents?  If some of the F1 offspring were white-flowering, what could you say about the genotypes of the parents?</a:t>
            </a:r>
            <a:endParaRPr lang="en-US" dirty="0">
              <a:solidFill>
                <a:srgbClr val="7030A0"/>
              </a:solidFill>
            </a:endParaRPr>
          </a:p>
        </p:txBody>
      </p:sp>
    </p:spTree>
    <p:extLst>
      <p:ext uri="{BB962C8B-B14F-4D97-AF65-F5344CB8AC3E}">
        <p14:creationId xmlns:p14="http://schemas.microsoft.com/office/powerpoint/2010/main" val="264257144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dirty="0" smtClean="0"/>
              <a:t>Concept Review Continued…</a:t>
            </a:r>
            <a:endParaRPr lang="en-US" dirty="0"/>
          </a:p>
        </p:txBody>
      </p:sp>
      <p:sp>
        <p:nvSpPr>
          <p:cNvPr id="3" name="Content Placeholder 2"/>
          <p:cNvSpPr>
            <a:spLocks noGrp="1"/>
          </p:cNvSpPr>
          <p:nvPr>
            <p:ph idx="1"/>
          </p:nvPr>
        </p:nvSpPr>
        <p:spPr>
          <a:xfrm>
            <a:off x="228600" y="762000"/>
            <a:ext cx="8534400" cy="5943600"/>
          </a:xfrm>
        </p:spPr>
        <p:txBody>
          <a:bodyPr>
            <a:normAutofit fontScale="25000" lnSpcReduction="20000"/>
          </a:bodyPr>
          <a:lstStyle/>
          <a:p>
            <a:pPr marL="0" indent="0">
              <a:buNone/>
            </a:pPr>
            <a:r>
              <a:rPr lang="en-US" sz="8000" dirty="0">
                <a:solidFill>
                  <a:srgbClr val="7030A0"/>
                </a:solidFill>
              </a:rPr>
              <a:t>The traits are for mouse genes.  R=Running (this is "normal" and dominant) r= waltzing (a rare condition in mice, recessive)  also we are using one of the coat color genes: B=Black (dominant) b=brown (recessive)</a:t>
            </a:r>
            <a:br>
              <a:rPr lang="en-US" sz="8000" dirty="0">
                <a:solidFill>
                  <a:srgbClr val="7030A0"/>
                </a:solidFill>
              </a:rPr>
            </a:br>
            <a:endParaRPr lang="en-US" sz="8000" dirty="0">
              <a:solidFill>
                <a:srgbClr val="7030A0"/>
              </a:solidFill>
            </a:endParaRPr>
          </a:p>
          <a:p>
            <a:r>
              <a:rPr lang="en-US" sz="8000" dirty="0">
                <a:solidFill>
                  <a:srgbClr val="7030A0"/>
                </a:solidFill>
              </a:rPr>
              <a:t>Use the notes </a:t>
            </a:r>
            <a:r>
              <a:rPr lang="en-US" sz="8000" dirty="0" smtClean="0">
                <a:solidFill>
                  <a:srgbClr val="7030A0"/>
                </a:solidFill>
              </a:rPr>
              <a:t>for </a:t>
            </a:r>
            <a:r>
              <a:rPr lang="en-US" sz="8000" dirty="0">
                <a:solidFill>
                  <a:srgbClr val="7030A0"/>
                </a:solidFill>
              </a:rPr>
              <a:t>directions and example for how to do the </a:t>
            </a:r>
            <a:r>
              <a:rPr lang="en-US" sz="8000" dirty="0" err="1">
                <a:solidFill>
                  <a:srgbClr val="7030A0"/>
                </a:solidFill>
              </a:rPr>
              <a:t>dihybrid</a:t>
            </a:r>
            <a:r>
              <a:rPr lang="en-US" sz="8000" dirty="0">
                <a:solidFill>
                  <a:srgbClr val="7030A0"/>
                </a:solidFill>
              </a:rPr>
              <a:t> cross </a:t>
            </a:r>
            <a:r>
              <a:rPr lang="en-US" sz="8000" dirty="0" err="1">
                <a:solidFill>
                  <a:srgbClr val="7030A0"/>
                </a:solidFill>
              </a:rPr>
              <a:t>punnett</a:t>
            </a:r>
            <a:r>
              <a:rPr lang="en-US" sz="8000" dirty="0">
                <a:solidFill>
                  <a:srgbClr val="7030A0"/>
                </a:solidFill>
              </a:rPr>
              <a:t> square. </a:t>
            </a:r>
            <a:r>
              <a:rPr lang="en-US" sz="8000" b="1" dirty="0">
                <a:solidFill>
                  <a:srgbClr val="7030A0"/>
                </a:solidFill>
              </a:rPr>
              <a:t>Make a </a:t>
            </a:r>
            <a:r>
              <a:rPr lang="en-US" sz="8000" b="1" dirty="0" err="1">
                <a:solidFill>
                  <a:srgbClr val="7030A0"/>
                </a:solidFill>
              </a:rPr>
              <a:t>punnett</a:t>
            </a:r>
            <a:r>
              <a:rPr lang="en-US" sz="8000" b="1" dirty="0">
                <a:solidFill>
                  <a:srgbClr val="7030A0"/>
                </a:solidFill>
              </a:rPr>
              <a:t> square for each problem and write out the phenotype ratios</a:t>
            </a:r>
            <a:r>
              <a:rPr lang="en-US" sz="8000" b="1" dirty="0" smtClean="0">
                <a:solidFill>
                  <a:srgbClr val="7030A0"/>
                </a:solidFill>
              </a:rPr>
              <a:t>.</a:t>
            </a:r>
          </a:p>
          <a:p>
            <a:endParaRPr lang="en-US" sz="8000" dirty="0">
              <a:solidFill>
                <a:srgbClr val="7030A0"/>
              </a:solidFill>
            </a:endParaRPr>
          </a:p>
          <a:p>
            <a:r>
              <a:rPr lang="en-US" sz="8000" dirty="0">
                <a:solidFill>
                  <a:srgbClr val="7030A0"/>
                </a:solidFill>
              </a:rPr>
              <a:t>1. Heterozygous running, heterozygous black mouse crossed with a homozygous running, homozygous black mouse. </a:t>
            </a:r>
            <a:br>
              <a:rPr lang="en-US" sz="8000" dirty="0">
                <a:solidFill>
                  <a:srgbClr val="7030A0"/>
                </a:solidFill>
              </a:rPr>
            </a:br>
            <a:endParaRPr lang="en-US" sz="8000" dirty="0">
              <a:solidFill>
                <a:srgbClr val="7030A0"/>
              </a:solidFill>
            </a:endParaRPr>
          </a:p>
          <a:p>
            <a:r>
              <a:rPr lang="en-US" sz="8000" dirty="0">
                <a:solidFill>
                  <a:srgbClr val="7030A0"/>
                </a:solidFill>
              </a:rPr>
              <a:t>2. RRBB x </a:t>
            </a:r>
            <a:r>
              <a:rPr lang="en-US" sz="8000" dirty="0" err="1">
                <a:solidFill>
                  <a:srgbClr val="7030A0"/>
                </a:solidFill>
              </a:rPr>
              <a:t>Rrbb</a:t>
            </a:r>
            <a:r>
              <a:rPr lang="en-US" sz="8000" dirty="0">
                <a:solidFill>
                  <a:srgbClr val="7030A0"/>
                </a:solidFill>
              </a:rPr>
              <a:t/>
            </a:r>
            <a:br>
              <a:rPr lang="en-US" sz="8000" dirty="0">
                <a:solidFill>
                  <a:srgbClr val="7030A0"/>
                </a:solidFill>
              </a:rPr>
            </a:br>
            <a:endParaRPr lang="en-US" sz="8000" dirty="0">
              <a:solidFill>
                <a:srgbClr val="7030A0"/>
              </a:solidFill>
            </a:endParaRPr>
          </a:p>
          <a:p>
            <a:r>
              <a:rPr lang="en-US" sz="8000" dirty="0">
                <a:solidFill>
                  <a:srgbClr val="7030A0"/>
                </a:solidFill>
              </a:rPr>
              <a:t>3. A Waltzing brown mouse with another waltzing brown mouse.</a:t>
            </a:r>
            <a:br>
              <a:rPr lang="en-US" sz="8000" dirty="0">
                <a:solidFill>
                  <a:srgbClr val="7030A0"/>
                </a:solidFill>
              </a:rPr>
            </a:br>
            <a:endParaRPr lang="en-US" sz="8000" dirty="0">
              <a:solidFill>
                <a:srgbClr val="7030A0"/>
              </a:solidFill>
            </a:endParaRPr>
          </a:p>
          <a:p>
            <a:r>
              <a:rPr lang="en-US" sz="8000" dirty="0">
                <a:solidFill>
                  <a:srgbClr val="7030A0"/>
                </a:solidFill>
              </a:rPr>
              <a:t>4. A homozygous running, heterozygous black mouse with a waltzing brown mouse.</a:t>
            </a:r>
            <a:br>
              <a:rPr lang="en-US" sz="8000" dirty="0">
                <a:solidFill>
                  <a:srgbClr val="7030A0"/>
                </a:solidFill>
              </a:rPr>
            </a:br>
            <a:endParaRPr lang="en-US" sz="8000" dirty="0">
              <a:solidFill>
                <a:srgbClr val="7030A0"/>
              </a:solidFill>
            </a:endParaRPr>
          </a:p>
          <a:p>
            <a:r>
              <a:rPr lang="en-US" sz="8000" dirty="0">
                <a:solidFill>
                  <a:srgbClr val="7030A0"/>
                </a:solidFill>
              </a:rPr>
              <a:t>5. A heterozygous running, brown mouse with a heterozygous running, homozygous black mouse.</a:t>
            </a:r>
            <a:br>
              <a:rPr lang="en-US" sz="8000" dirty="0">
                <a:solidFill>
                  <a:srgbClr val="7030A0"/>
                </a:solidFill>
              </a:rPr>
            </a:br>
            <a:endParaRPr lang="en-US" sz="8000" dirty="0">
              <a:solidFill>
                <a:srgbClr val="7030A0"/>
              </a:solidFill>
            </a:endParaRPr>
          </a:p>
          <a:p>
            <a:r>
              <a:rPr lang="en-US" sz="8000" dirty="0">
                <a:solidFill>
                  <a:srgbClr val="7030A0"/>
                </a:solidFill>
              </a:rPr>
              <a:t>6. Cross two mice that are heterozygous for both traits.  (</a:t>
            </a:r>
            <a:r>
              <a:rPr lang="en-US" sz="8000" dirty="0" err="1">
                <a:solidFill>
                  <a:srgbClr val="7030A0"/>
                </a:solidFill>
              </a:rPr>
              <a:t>RrBb</a:t>
            </a:r>
            <a:r>
              <a:rPr lang="en-US" sz="8000" dirty="0">
                <a:solidFill>
                  <a:srgbClr val="7030A0"/>
                </a:solidFill>
              </a:rPr>
              <a:t> x </a:t>
            </a:r>
            <a:r>
              <a:rPr lang="en-US" sz="8000" dirty="0" err="1">
                <a:solidFill>
                  <a:srgbClr val="7030A0"/>
                </a:solidFill>
              </a:rPr>
              <a:t>RrBb</a:t>
            </a:r>
            <a:r>
              <a:rPr lang="en-US" sz="8000" dirty="0">
                <a:solidFill>
                  <a:srgbClr val="7030A0"/>
                </a:solidFill>
              </a:rPr>
              <a:t>)</a:t>
            </a:r>
            <a:r>
              <a:rPr lang="en-US" sz="6200" dirty="0"/>
              <a:t/>
            </a:r>
            <a:br>
              <a:rPr lang="en-US" sz="6200" dirty="0"/>
            </a:br>
            <a:endParaRPr lang="en-US" sz="6200" dirty="0"/>
          </a:p>
          <a:p>
            <a:endParaRPr lang="en-US" dirty="0"/>
          </a:p>
        </p:txBody>
      </p:sp>
    </p:spTree>
    <p:extLst>
      <p:ext uri="{BB962C8B-B14F-4D97-AF65-F5344CB8AC3E}">
        <p14:creationId xmlns:p14="http://schemas.microsoft.com/office/powerpoint/2010/main" val="428287026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 Sites:</a:t>
            </a:r>
            <a:endParaRPr lang="en-US" dirty="0"/>
          </a:p>
        </p:txBody>
      </p:sp>
      <p:sp>
        <p:nvSpPr>
          <p:cNvPr id="3" name="Content Placeholder 2"/>
          <p:cNvSpPr>
            <a:spLocks noGrp="1"/>
          </p:cNvSpPr>
          <p:nvPr>
            <p:ph idx="1"/>
          </p:nvPr>
        </p:nvSpPr>
        <p:spPr/>
        <p:txBody>
          <a:bodyPr/>
          <a:lstStyle/>
          <a:p>
            <a:r>
              <a:rPr lang="en-US" dirty="0" smtClean="0">
                <a:hlinkClick r:id="rId2"/>
              </a:rPr>
              <a:t>Link to some more Practice </a:t>
            </a:r>
            <a:r>
              <a:rPr lang="en-US" dirty="0" err="1" smtClean="0">
                <a:hlinkClick r:id="rId2"/>
              </a:rPr>
              <a:t>Punnet</a:t>
            </a:r>
            <a:r>
              <a:rPr lang="en-US" dirty="0" smtClean="0">
                <a:hlinkClick r:id="rId2"/>
              </a:rPr>
              <a:t> Square problems with solutions. </a:t>
            </a:r>
          </a:p>
          <a:p>
            <a:r>
              <a:rPr lang="en-US" dirty="0" smtClean="0">
                <a:hlinkClick r:id="rId3"/>
              </a:rPr>
              <a:t>More Practice Problems</a:t>
            </a:r>
            <a:endParaRPr lang="en-US" dirty="0"/>
          </a:p>
        </p:txBody>
      </p:sp>
    </p:spTree>
    <p:extLst>
      <p:ext uri="{BB962C8B-B14F-4D97-AF65-F5344CB8AC3E}">
        <p14:creationId xmlns:p14="http://schemas.microsoft.com/office/powerpoint/2010/main" val="426268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Common Autosomal </a:t>
            </a:r>
            <a:br>
              <a:rPr lang="en-US" dirty="0" smtClean="0"/>
            </a:br>
            <a:r>
              <a:rPr lang="en-US" dirty="0" smtClean="0"/>
              <a:t>Dominant Disorders</a:t>
            </a:r>
            <a:endParaRPr lang="en-US"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r>
              <a:rPr lang="en-US" dirty="0" smtClean="0"/>
              <a:t>Neurofibromatosis type </a:t>
            </a:r>
            <a:r>
              <a:rPr lang="en-US" dirty="0"/>
              <a:t>1, </a:t>
            </a:r>
            <a:endParaRPr lang="en-US" dirty="0" smtClean="0"/>
          </a:p>
          <a:p>
            <a:r>
              <a:rPr lang="en-US" dirty="0" err="1"/>
              <a:t>A</a:t>
            </a:r>
            <a:r>
              <a:rPr lang="en-US" dirty="0" err="1" smtClean="0"/>
              <a:t>chondroplasia</a:t>
            </a:r>
            <a:r>
              <a:rPr lang="en-US" dirty="0"/>
              <a:t>, </a:t>
            </a:r>
            <a:endParaRPr lang="en-US" dirty="0" smtClean="0"/>
          </a:p>
          <a:p>
            <a:r>
              <a:rPr lang="en-US" dirty="0" smtClean="0"/>
              <a:t>Huntington disease</a:t>
            </a:r>
          </a:p>
          <a:p>
            <a:r>
              <a:rPr lang="en-US" dirty="0" smtClean="0"/>
              <a:t>predisposition </a:t>
            </a:r>
            <a:r>
              <a:rPr lang="en-US" dirty="0"/>
              <a:t>to breast, ovarian and bowel </a:t>
            </a:r>
            <a:r>
              <a:rPr lang="en-US" dirty="0" smtClean="0"/>
              <a:t>cancers</a:t>
            </a:r>
          </a:p>
          <a:p>
            <a:r>
              <a:rPr lang="en-US" dirty="0" smtClean="0"/>
              <a:t> familial </a:t>
            </a:r>
            <a:r>
              <a:rPr lang="en-US" dirty="0" err="1" smtClean="0"/>
              <a:t>hypercholesterolaemia</a:t>
            </a:r>
            <a:endParaRPr lang="en-US" dirty="0" smtClean="0"/>
          </a:p>
          <a:p>
            <a:r>
              <a:rPr lang="en-US" dirty="0" smtClean="0"/>
              <a:t>Autosomal </a:t>
            </a:r>
            <a:r>
              <a:rPr lang="en-US" dirty="0"/>
              <a:t>dominant polycystic kidney disease </a:t>
            </a:r>
          </a:p>
          <a:p>
            <a:r>
              <a:rPr lang="en-US" dirty="0"/>
              <a:t>Machado-Joseph Disease </a:t>
            </a:r>
          </a:p>
          <a:p>
            <a:r>
              <a:rPr lang="en-US" dirty="0" err="1"/>
              <a:t>Marfan</a:t>
            </a:r>
            <a:r>
              <a:rPr lang="en-US" dirty="0"/>
              <a:t> syndrome </a:t>
            </a:r>
          </a:p>
          <a:p>
            <a:r>
              <a:rPr lang="en-US" dirty="0"/>
              <a:t>MODY diabetes </a:t>
            </a:r>
          </a:p>
          <a:p>
            <a:r>
              <a:rPr lang="en-US" dirty="0" err="1"/>
              <a:t>Otosclerosis</a:t>
            </a:r>
            <a:r>
              <a:rPr lang="en-US" dirty="0"/>
              <a:t> </a:t>
            </a:r>
          </a:p>
          <a:p>
            <a:endParaRPr lang="en-US" dirty="0" smtClean="0"/>
          </a:p>
          <a:p>
            <a:endParaRPr lang="en-US" dirty="0"/>
          </a:p>
        </p:txBody>
      </p:sp>
    </p:spTree>
    <p:extLst>
      <p:ext uri="{BB962C8B-B14F-4D97-AF65-F5344CB8AC3E}">
        <p14:creationId xmlns:p14="http://schemas.microsoft.com/office/powerpoint/2010/main" val="26124115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oth Parents Affect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199" y="457200"/>
            <a:ext cx="7163771" cy="624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6642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Osteogenesis</a:t>
            </a:r>
            <a:r>
              <a:rPr lang="en-US" dirty="0" smtClean="0"/>
              <a:t> </a:t>
            </a:r>
            <a:r>
              <a:rPr lang="en-US" dirty="0" err="1" smtClean="0"/>
              <a:t>Imperfecta</a:t>
            </a:r>
            <a:r>
              <a:rPr lang="en-US" dirty="0" smtClean="0"/>
              <a:t> Type I</a:t>
            </a:r>
            <a:endParaRPr lang="en-US" dirty="0"/>
          </a:p>
        </p:txBody>
      </p:sp>
      <p:sp>
        <p:nvSpPr>
          <p:cNvPr id="3" name="Content Placeholder 2"/>
          <p:cNvSpPr>
            <a:spLocks noGrp="1"/>
          </p:cNvSpPr>
          <p:nvPr>
            <p:ph idx="1"/>
          </p:nvPr>
        </p:nvSpPr>
        <p:spPr>
          <a:xfrm>
            <a:off x="5486400" y="1600200"/>
            <a:ext cx="3200400" cy="4525963"/>
          </a:xfrm>
        </p:spPr>
        <p:txBody>
          <a:bodyPr/>
          <a:lstStyle/>
          <a:p>
            <a:r>
              <a:rPr lang="en-US" dirty="0" smtClean="0"/>
              <a:t>Autosomal Dominant</a:t>
            </a:r>
          </a:p>
          <a:p>
            <a:r>
              <a:rPr lang="en-US" dirty="0" smtClean="0"/>
              <a:t>Defect in collagen</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371600"/>
            <a:ext cx="4524375" cy="5238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9093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Autosomal Recessive Disorders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Hundreds of conditions usually involving metabolic pathways</a:t>
            </a:r>
          </a:p>
          <a:p>
            <a:r>
              <a:rPr lang="en-US" dirty="0" smtClean="0"/>
              <a:t>Most Common</a:t>
            </a:r>
          </a:p>
          <a:p>
            <a:pPr lvl="1"/>
            <a:r>
              <a:rPr lang="en-US" b="1" dirty="0"/>
              <a:t>Sickle cell disease – </a:t>
            </a:r>
            <a:r>
              <a:rPr lang="en-US" dirty="0"/>
              <a:t>1 in 625 (Black Africans)</a:t>
            </a:r>
          </a:p>
          <a:p>
            <a:pPr lvl="1"/>
            <a:r>
              <a:rPr lang="en-US" b="1" dirty="0"/>
              <a:t>Cystic fibrosis –</a:t>
            </a:r>
            <a:r>
              <a:rPr lang="en-US" dirty="0"/>
              <a:t> 1 in 2500 (Caucasians)</a:t>
            </a:r>
          </a:p>
          <a:p>
            <a:pPr lvl="1"/>
            <a:r>
              <a:rPr lang="en-US" b="1" dirty="0" err="1"/>
              <a:t>Tay</a:t>
            </a:r>
            <a:r>
              <a:rPr lang="en-US" b="1" dirty="0"/>
              <a:t>-Sacs disease – </a:t>
            </a:r>
            <a:r>
              <a:rPr lang="en-US" dirty="0"/>
              <a:t>1 in 3000 (Jews</a:t>
            </a:r>
            <a:r>
              <a:rPr lang="en-US" dirty="0" smtClean="0"/>
              <a:t>)</a:t>
            </a:r>
          </a:p>
          <a:p>
            <a:pPr lvl="2"/>
            <a:r>
              <a:rPr lang="en-US" dirty="0" smtClean="0"/>
              <a:t>1 in 27 </a:t>
            </a:r>
            <a:r>
              <a:rPr lang="en-US" dirty="0"/>
              <a:t>Ashkenazi </a:t>
            </a:r>
            <a:r>
              <a:rPr lang="en-US" dirty="0" smtClean="0"/>
              <a:t>Jews </a:t>
            </a:r>
          </a:p>
          <a:p>
            <a:r>
              <a:rPr lang="en-US" b="1" dirty="0"/>
              <a:t>Consanguinity  </a:t>
            </a:r>
            <a:r>
              <a:rPr lang="en-US" dirty="0"/>
              <a:t>(parents are </a:t>
            </a:r>
            <a:r>
              <a:rPr lang="en-US" dirty="0" smtClean="0"/>
              <a:t>related) Generally </a:t>
            </a:r>
            <a:r>
              <a:rPr lang="en-US" dirty="0"/>
              <a:t>the risk is higher the more closely the parents are </a:t>
            </a:r>
            <a:r>
              <a:rPr lang="en-US" dirty="0" smtClean="0"/>
              <a:t>related The </a:t>
            </a:r>
            <a:r>
              <a:rPr lang="en-US" dirty="0"/>
              <a:t>risk for the general population is roughly 2%</a:t>
            </a:r>
          </a:p>
          <a:p>
            <a:pPr lvl="1"/>
            <a:r>
              <a:rPr lang="en-US" dirty="0"/>
              <a:t>The risk for a consanguineous couple is roughly 4%</a:t>
            </a:r>
          </a:p>
          <a:p>
            <a:endParaRPr lang="en-US" dirty="0"/>
          </a:p>
          <a:p>
            <a:endParaRPr lang="en-US" dirty="0"/>
          </a:p>
        </p:txBody>
      </p:sp>
    </p:spTree>
    <p:extLst>
      <p:ext uri="{BB962C8B-B14F-4D97-AF65-F5344CB8AC3E}">
        <p14:creationId xmlns:p14="http://schemas.microsoft.com/office/powerpoint/2010/main" val="2927591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mayoclinic.com/images/image_popup/r7_autosomalrecessiv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85762"/>
            <a:ext cx="6759516" cy="6472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44745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1123</TotalTime>
  <Words>1699</Words>
  <Application>Microsoft Office PowerPoint</Application>
  <PresentationFormat>On-screen Show (4:3)</PresentationFormat>
  <Paragraphs>283</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Chromosomes and Inheritance Objectives</vt:lpstr>
      <vt:lpstr>Vocabulary</vt:lpstr>
      <vt:lpstr>Four most common  patterns of genetic inheritance</vt:lpstr>
      <vt:lpstr>PowerPoint Presentation</vt:lpstr>
      <vt:lpstr>Common Autosomal  Dominant Disorders</vt:lpstr>
      <vt:lpstr>PowerPoint Presentation</vt:lpstr>
      <vt:lpstr>Osteogenesis Imperfecta Type I</vt:lpstr>
      <vt:lpstr>Autosomal Recessive Disorders</vt:lpstr>
      <vt:lpstr>PowerPoint Presentation</vt:lpstr>
      <vt:lpstr>Expression of sex-linked genes</vt:lpstr>
      <vt:lpstr>X Chromosome Inactivation</vt:lpstr>
      <vt:lpstr>Worksheet</vt:lpstr>
      <vt:lpstr>X linked Recessive</vt:lpstr>
      <vt:lpstr>Quick Lab: Sex Linked Inheritance</vt:lpstr>
      <vt:lpstr>PowerPoint Presentation</vt:lpstr>
      <vt:lpstr>X linked Dominant</vt:lpstr>
      <vt:lpstr>X linked Dominant</vt:lpstr>
      <vt:lpstr>PowerPoint Presentation</vt:lpstr>
      <vt:lpstr>Human Genetics (2) Objectives</vt:lpstr>
      <vt:lpstr>Human Genetics (2) Vocabulary </vt:lpstr>
      <vt:lpstr>Polygenic / Multifactorial Inheritance </vt:lpstr>
      <vt:lpstr>Pedigree</vt:lpstr>
      <vt:lpstr>Polygenic / Multifactorial Inheritance</vt:lpstr>
      <vt:lpstr>Y linked Dominant</vt:lpstr>
      <vt:lpstr>Mitochondrial / Cytoplasmic Inheritance </vt:lpstr>
      <vt:lpstr> Genetic Crosses Objectives</vt:lpstr>
      <vt:lpstr>Genetic Crosses Vocabulary</vt:lpstr>
      <vt:lpstr>Genotype and Phenotype</vt:lpstr>
      <vt:lpstr>The same gene has many versions</vt:lpstr>
      <vt:lpstr>Homozygous or Heterozygous</vt:lpstr>
      <vt:lpstr>Probability</vt:lpstr>
      <vt:lpstr>Calculating probability Lab:</vt:lpstr>
      <vt:lpstr>Probability</vt:lpstr>
      <vt:lpstr>Predicting Results: Punnet Square</vt:lpstr>
      <vt:lpstr>Complete Dominance</vt:lpstr>
      <vt:lpstr>Testcross</vt:lpstr>
      <vt:lpstr>Incomplete Dominance</vt:lpstr>
      <vt:lpstr>Codominance</vt:lpstr>
      <vt:lpstr>Multiple Alleles</vt:lpstr>
      <vt:lpstr>Blood Type Worksheet</vt:lpstr>
      <vt:lpstr>Polygenic Traits</vt:lpstr>
      <vt:lpstr>Human Height</vt:lpstr>
      <vt:lpstr>Environment and Genotypes</vt:lpstr>
      <vt:lpstr>Dihybrid cross</vt:lpstr>
      <vt:lpstr>Genetic Crosses Concept Review</vt:lpstr>
      <vt:lpstr>Concept Review Continued…</vt:lpstr>
      <vt:lpstr>Help Sites:</vt:lpstr>
    </vt:vector>
  </TitlesOfParts>
  <Company>ACPS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Fundamentals of  Genetics</dc:title>
  <dc:creator>Michelle L. Lewis</dc:creator>
  <cp:lastModifiedBy>Ashlie</cp:lastModifiedBy>
  <cp:revision>43</cp:revision>
  <dcterms:created xsi:type="dcterms:W3CDTF">2013-01-07T18:21:16Z</dcterms:created>
  <dcterms:modified xsi:type="dcterms:W3CDTF">2013-02-02T04:55:49Z</dcterms:modified>
</cp:coreProperties>
</file>